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451" r:id="rId2"/>
    <p:sldId id="360" r:id="rId3"/>
    <p:sldId id="1753" r:id="rId4"/>
    <p:sldId id="1754" r:id="rId5"/>
    <p:sldId id="382" r:id="rId6"/>
    <p:sldId id="1752" r:id="rId7"/>
    <p:sldId id="1750" r:id="rId8"/>
    <p:sldId id="1751" r:id="rId9"/>
    <p:sldId id="310" r:id="rId10"/>
    <p:sldId id="309" r:id="rId11"/>
    <p:sldId id="4537" r:id="rId12"/>
    <p:sldId id="4543" r:id="rId13"/>
    <p:sldId id="4541" r:id="rId14"/>
    <p:sldId id="4553" r:id="rId15"/>
    <p:sldId id="1685" r:id="rId16"/>
    <p:sldId id="1687" r:id="rId17"/>
    <p:sldId id="305" r:id="rId18"/>
    <p:sldId id="401" r:id="rId19"/>
    <p:sldId id="311" r:id="rId20"/>
    <p:sldId id="4554" r:id="rId21"/>
    <p:sldId id="359" r:id="rId22"/>
    <p:sldId id="313" r:id="rId23"/>
    <p:sldId id="402" r:id="rId24"/>
    <p:sldId id="312" r:id="rId25"/>
    <p:sldId id="317" r:id="rId26"/>
    <p:sldId id="315" r:id="rId27"/>
    <p:sldId id="1905" r:id="rId28"/>
    <p:sldId id="318" r:id="rId29"/>
    <p:sldId id="320" r:id="rId30"/>
    <p:sldId id="321" r:id="rId31"/>
    <p:sldId id="324" r:id="rId32"/>
    <p:sldId id="403" r:id="rId33"/>
    <p:sldId id="322" r:id="rId34"/>
    <p:sldId id="330" r:id="rId35"/>
    <p:sldId id="404" r:id="rId36"/>
    <p:sldId id="343" r:id="rId37"/>
    <p:sldId id="341" r:id="rId38"/>
    <p:sldId id="405" r:id="rId39"/>
    <p:sldId id="4555" r:id="rId40"/>
    <p:sldId id="358" r:id="rId41"/>
    <p:sldId id="260" r:id="rId42"/>
    <p:sldId id="261" r:id="rId43"/>
    <p:sldId id="4556" r:id="rId44"/>
    <p:sldId id="1464" r:id="rId45"/>
    <p:sldId id="340" r:id="rId46"/>
    <p:sldId id="361" r:id="rId47"/>
    <p:sldId id="406" r:id="rId48"/>
    <p:sldId id="407" r:id="rId49"/>
    <p:sldId id="408" r:id="rId50"/>
    <p:sldId id="4557" r:id="rId51"/>
    <p:sldId id="4558" r:id="rId52"/>
    <p:sldId id="4559" r:id="rId53"/>
    <p:sldId id="415" r:id="rId54"/>
    <p:sldId id="440" r:id="rId55"/>
    <p:sldId id="444" r:id="rId56"/>
    <p:sldId id="445" r:id="rId57"/>
    <p:sldId id="450" r:id="rId58"/>
    <p:sldId id="446" r:id="rId59"/>
    <p:sldId id="447" r:id="rId60"/>
    <p:sldId id="448" r:id="rId61"/>
    <p:sldId id="449" r:id="rId62"/>
    <p:sldId id="423" r:id="rId63"/>
    <p:sldId id="424" r:id="rId64"/>
    <p:sldId id="425" r:id="rId6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FF9300"/>
    <a:srgbClr val="002C37"/>
    <a:srgbClr val="1D1F22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96"/>
    <p:restoredTop sz="94658"/>
  </p:normalViewPr>
  <p:slideViewPr>
    <p:cSldViewPr snapToGrid="0">
      <p:cViewPr varScale="1">
        <p:scale>
          <a:sx n="106" d="100"/>
          <a:sy n="106" d="100"/>
        </p:scale>
        <p:origin x="952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Much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in </a:t>
            </a:r>
            <a:r>
              <a:rPr lang="es-ES_tradnl" dirty="0" err="1"/>
              <a:t>computer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faces has </a:t>
            </a:r>
            <a:r>
              <a:rPr lang="es-ES_tradnl" dirty="0" err="1"/>
              <a:t>focused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detecting</a:t>
            </a:r>
            <a:r>
              <a:rPr lang="es-ES_tradnl" dirty="0"/>
              <a:t> individual </a:t>
            </a: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such</a:t>
            </a:r>
            <a:r>
              <a:rPr lang="es-ES_tradnl" dirty="0"/>
              <a:t> as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eyes</a:t>
            </a:r>
            <a:r>
              <a:rPr lang="es-ES_tradnl" dirty="0"/>
              <a:t>, </a:t>
            </a:r>
            <a:r>
              <a:rPr lang="es-ES_tradnl" dirty="0" err="1"/>
              <a:t>nose</a:t>
            </a:r>
            <a:r>
              <a:rPr lang="es-ES_tradnl" dirty="0"/>
              <a:t>, </a:t>
            </a:r>
            <a:r>
              <a:rPr lang="es-ES_tradnl" dirty="0" err="1"/>
              <a:t>mouth</a:t>
            </a:r>
            <a:r>
              <a:rPr lang="es-ES_tradnl" dirty="0"/>
              <a:t>, and head </a:t>
            </a:r>
            <a:r>
              <a:rPr lang="es-ES_tradnl" dirty="0" err="1"/>
              <a:t>outline</a:t>
            </a:r>
            <a:r>
              <a:rPr lang="es-ES_tradnl" dirty="0"/>
              <a:t>, and </a:t>
            </a:r>
            <a:r>
              <a:rPr lang="es-ES_tradnl" dirty="0" err="1"/>
              <a:t>defin</a:t>
            </a:r>
            <a:r>
              <a:rPr lang="es-ES_tradnl" dirty="0"/>
              <a:t>- </a:t>
            </a:r>
            <a:r>
              <a:rPr lang="es-ES_tradnl" dirty="0" err="1"/>
              <a:t>ing</a:t>
            </a:r>
            <a:r>
              <a:rPr lang="es-ES_tradnl" dirty="0"/>
              <a:t> a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position, </a:t>
            </a:r>
            <a:r>
              <a:rPr lang="es-ES_tradnl" dirty="0" err="1"/>
              <a:t>size</a:t>
            </a:r>
            <a:r>
              <a:rPr lang="es-ES_tradnl" dirty="0"/>
              <a:t>, and </a:t>
            </a:r>
            <a:r>
              <a:rPr lang="es-ES_tradnl" dirty="0" err="1"/>
              <a:t>relation</a:t>
            </a:r>
            <a:r>
              <a:rPr lang="es-ES_tradnl" dirty="0"/>
              <a:t>- </a:t>
            </a:r>
            <a:r>
              <a:rPr lang="es-ES_tradnl" dirty="0" err="1"/>
              <a:t>ships</a:t>
            </a:r>
            <a:r>
              <a:rPr lang="es-ES_tradnl" dirty="0"/>
              <a:t>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. </a:t>
            </a:r>
            <a:r>
              <a:rPr lang="es-ES_tradnl" dirty="0" err="1"/>
              <a:t>Beginning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Bled</a:t>
            </a:r>
            <a:r>
              <a:rPr lang="es-ES_tradnl" dirty="0"/>
              <a:t>- </a:t>
            </a:r>
            <a:r>
              <a:rPr lang="es-ES_tradnl" dirty="0" err="1"/>
              <a:t>soe’s</a:t>
            </a:r>
            <a:r>
              <a:rPr lang="es-ES_tradnl" dirty="0"/>
              <a:t> [2] and </a:t>
            </a:r>
            <a:r>
              <a:rPr lang="es-ES_tradnl" dirty="0" err="1"/>
              <a:t>Kanade’s</a:t>
            </a:r>
            <a:r>
              <a:rPr lang="es-ES_tradnl" dirty="0"/>
              <a:t> [3]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, a </a:t>
            </a:r>
            <a:r>
              <a:rPr lang="es-ES_tradnl" dirty="0" err="1"/>
              <a:t>number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automated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semi-automated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strategies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modeled</a:t>
            </a:r>
            <a:r>
              <a:rPr lang="es-ES_tradnl" dirty="0"/>
              <a:t> and </a:t>
            </a:r>
            <a:r>
              <a:rPr lang="es-ES_tradnl" dirty="0" err="1"/>
              <a:t>classified</a:t>
            </a:r>
            <a:r>
              <a:rPr lang="es-ES_tradnl" dirty="0"/>
              <a:t> faces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normalized</a:t>
            </a:r>
            <a:r>
              <a:rPr lang="es-ES_tradnl" dirty="0"/>
              <a:t> </a:t>
            </a:r>
            <a:r>
              <a:rPr lang="es-ES_tradnl" dirty="0" err="1"/>
              <a:t>distances</a:t>
            </a:r>
            <a:r>
              <a:rPr lang="es-ES_tradnl" dirty="0"/>
              <a:t> and ratios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points</a:t>
            </a:r>
            <a:r>
              <a:rPr lang="es-ES_tradnl" dirty="0"/>
              <a:t>. </a:t>
            </a:r>
            <a:r>
              <a:rPr lang="es-ES_tradnl" dirty="0" err="1"/>
              <a:t>Recently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general </a:t>
            </a:r>
            <a:r>
              <a:rPr lang="es-ES_tradnl" dirty="0" err="1"/>
              <a:t>approach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continued</a:t>
            </a:r>
            <a:r>
              <a:rPr lang="es-ES_tradnl" dirty="0"/>
              <a:t> and </a:t>
            </a:r>
            <a:r>
              <a:rPr lang="es-ES_tradnl" dirty="0" err="1"/>
              <a:t>improved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recent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Yuille</a:t>
            </a:r>
            <a:r>
              <a:rPr lang="es-ES_tradnl" dirty="0"/>
              <a:t> et al. [4].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F1233-98AC-A140-BD6A-E50DFECCE6DE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454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Much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in </a:t>
            </a:r>
            <a:r>
              <a:rPr lang="es-ES_tradnl" dirty="0" err="1"/>
              <a:t>computer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faces has </a:t>
            </a:r>
            <a:r>
              <a:rPr lang="es-ES_tradnl" dirty="0" err="1"/>
              <a:t>focused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detecting</a:t>
            </a:r>
            <a:r>
              <a:rPr lang="es-ES_tradnl" dirty="0"/>
              <a:t> individual </a:t>
            </a: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such</a:t>
            </a:r>
            <a:r>
              <a:rPr lang="es-ES_tradnl" dirty="0"/>
              <a:t> as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eyes</a:t>
            </a:r>
            <a:r>
              <a:rPr lang="es-ES_tradnl" dirty="0"/>
              <a:t>, </a:t>
            </a:r>
            <a:r>
              <a:rPr lang="es-ES_tradnl" dirty="0" err="1"/>
              <a:t>nose</a:t>
            </a:r>
            <a:r>
              <a:rPr lang="es-ES_tradnl" dirty="0"/>
              <a:t>, </a:t>
            </a:r>
            <a:r>
              <a:rPr lang="es-ES_tradnl" dirty="0" err="1"/>
              <a:t>mouth</a:t>
            </a:r>
            <a:r>
              <a:rPr lang="es-ES_tradnl" dirty="0"/>
              <a:t>, and head </a:t>
            </a:r>
            <a:r>
              <a:rPr lang="es-ES_tradnl" dirty="0" err="1"/>
              <a:t>outline</a:t>
            </a:r>
            <a:r>
              <a:rPr lang="es-ES_tradnl" dirty="0"/>
              <a:t>, and </a:t>
            </a:r>
            <a:r>
              <a:rPr lang="es-ES_tradnl" dirty="0" err="1"/>
              <a:t>defin</a:t>
            </a:r>
            <a:r>
              <a:rPr lang="es-ES_tradnl" dirty="0"/>
              <a:t>- </a:t>
            </a:r>
            <a:r>
              <a:rPr lang="es-ES_tradnl" dirty="0" err="1"/>
              <a:t>ing</a:t>
            </a:r>
            <a:r>
              <a:rPr lang="es-ES_tradnl" dirty="0"/>
              <a:t> a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position, </a:t>
            </a:r>
            <a:r>
              <a:rPr lang="es-ES_tradnl" dirty="0" err="1"/>
              <a:t>size</a:t>
            </a:r>
            <a:r>
              <a:rPr lang="es-ES_tradnl" dirty="0"/>
              <a:t>, and </a:t>
            </a:r>
            <a:r>
              <a:rPr lang="es-ES_tradnl" dirty="0" err="1"/>
              <a:t>relation</a:t>
            </a:r>
            <a:r>
              <a:rPr lang="es-ES_tradnl" dirty="0"/>
              <a:t>- </a:t>
            </a:r>
            <a:r>
              <a:rPr lang="es-ES_tradnl" dirty="0" err="1"/>
              <a:t>ships</a:t>
            </a:r>
            <a:r>
              <a:rPr lang="es-ES_tradnl" dirty="0"/>
              <a:t>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. </a:t>
            </a:r>
            <a:r>
              <a:rPr lang="es-ES_tradnl" dirty="0" err="1"/>
              <a:t>Beginning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Bled</a:t>
            </a:r>
            <a:r>
              <a:rPr lang="es-ES_tradnl" dirty="0"/>
              <a:t>- </a:t>
            </a:r>
            <a:r>
              <a:rPr lang="es-ES_tradnl" dirty="0" err="1"/>
              <a:t>soe’s</a:t>
            </a:r>
            <a:r>
              <a:rPr lang="es-ES_tradnl" dirty="0"/>
              <a:t> [2] and </a:t>
            </a:r>
            <a:r>
              <a:rPr lang="es-ES_tradnl" dirty="0" err="1"/>
              <a:t>Kanade’s</a:t>
            </a:r>
            <a:r>
              <a:rPr lang="es-ES_tradnl" dirty="0"/>
              <a:t> [3]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, a </a:t>
            </a:r>
            <a:r>
              <a:rPr lang="es-ES_tradnl" dirty="0" err="1"/>
              <a:t>number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automated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semi-automated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strategies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modeled</a:t>
            </a:r>
            <a:r>
              <a:rPr lang="es-ES_tradnl" dirty="0"/>
              <a:t> and </a:t>
            </a:r>
            <a:r>
              <a:rPr lang="es-ES_tradnl" dirty="0" err="1"/>
              <a:t>classified</a:t>
            </a:r>
            <a:r>
              <a:rPr lang="es-ES_tradnl" dirty="0"/>
              <a:t> faces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normalized</a:t>
            </a:r>
            <a:r>
              <a:rPr lang="es-ES_tradnl" dirty="0"/>
              <a:t> </a:t>
            </a:r>
            <a:r>
              <a:rPr lang="es-ES_tradnl" dirty="0" err="1"/>
              <a:t>distances</a:t>
            </a:r>
            <a:r>
              <a:rPr lang="es-ES_tradnl" dirty="0"/>
              <a:t> and ratios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points</a:t>
            </a:r>
            <a:r>
              <a:rPr lang="es-ES_tradnl" dirty="0"/>
              <a:t>. </a:t>
            </a:r>
            <a:r>
              <a:rPr lang="es-ES_tradnl" dirty="0" err="1"/>
              <a:t>Recently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general </a:t>
            </a:r>
            <a:r>
              <a:rPr lang="es-ES_tradnl" dirty="0" err="1"/>
              <a:t>approach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continued</a:t>
            </a:r>
            <a:r>
              <a:rPr lang="es-ES_tradnl" dirty="0"/>
              <a:t> and </a:t>
            </a:r>
            <a:r>
              <a:rPr lang="es-ES_tradnl" dirty="0" err="1"/>
              <a:t>improved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recent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Yuille</a:t>
            </a:r>
            <a:r>
              <a:rPr lang="es-ES_tradnl" dirty="0"/>
              <a:t> et al. [4].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F1233-98AC-A140-BD6A-E50DFECCE6DE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051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D25B-5A0A-5097-8E60-79706A5F4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EF503F02-F09D-8947-E90E-94CC3500D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11</a:t>
            </a:fld>
            <a:endParaRPr 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0101BA78-3B9F-26A8-425E-6D7276272A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5BCD62D3-B62F-CA57-A316-3D20ADC64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88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D623-E52B-2F8F-E5DF-497E4E75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4A6A4FBA-E383-55D3-B5FC-62787CB4F1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27</a:t>
            </a:fld>
            <a:endParaRPr 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F900E12-DF62-8C68-02FD-77D294AE14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290FFD8C-154E-ADD9-9B4C-6A43E817F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53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9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6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3blue1brown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4.wdp"/><Relationship Id="rId5" Type="http://schemas.openxmlformats.org/officeDocument/2006/relationships/image" Target="../media/image45.jpeg"/><Relationship Id="rId4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2.png"/><Relationship Id="rId7" Type="http://schemas.openxmlformats.org/officeDocument/2006/relationships/image" Target="../media/image58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1B10-E8B0-9741-9C74-BF0A0B3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B5F1-CC17-5F4B-B56A-50661A0F0BE9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5371-5FA2-3E40-9BB9-239E5AAF6BF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459EC43-BDE5-56AC-C5B7-50D32D73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2B6FEDD1-2AF8-5CE6-5B8A-8650BEB349A8}"/>
              </a:ext>
            </a:extLst>
          </p:cNvPr>
          <p:cNvGrpSpPr>
            <a:grpSpLocks/>
          </p:cNvGrpSpPr>
          <p:nvPr/>
        </p:nvGrpSpPr>
        <p:grpSpPr bwMode="auto">
          <a:xfrm>
            <a:off x="4146954" y="3999723"/>
            <a:ext cx="2613426" cy="369094"/>
            <a:chOff x="2523" y="2378"/>
            <a:chExt cx="2195" cy="310"/>
          </a:xfrm>
        </p:grpSpPr>
        <p:sp>
          <p:nvSpPr>
            <p:cNvPr id="11320" name="Line 5">
              <a:extLst>
                <a:ext uri="{FF2B5EF4-FFF2-40B4-BE49-F238E27FC236}">
                  <a16:creationId xmlns:a16="http://schemas.microsoft.com/office/drawing/2014/main" id="{6BD97046-1E9D-191C-DBAD-4721AB9CB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>
                <a:latin typeface="Gill Sans MT" panose="020B0502020104020203" pitchFamily="34" charset="77"/>
              </a:endParaRPr>
            </a:p>
          </p:txBody>
        </p:sp>
        <p:sp>
          <p:nvSpPr>
            <p:cNvPr id="11321" name="Text Box 6">
              <a:extLst>
                <a:ext uri="{FF2B5EF4-FFF2-40B4-BE49-F238E27FC236}">
                  <a16:creationId xmlns:a16="http://schemas.microsoft.com/office/drawing/2014/main" id="{E5864570-171B-F615-9926-260BA6CF9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7" y="2378"/>
              <a:ext cx="152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i="1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Quality: “Premium”</a:t>
              </a:r>
            </a:p>
          </p:txBody>
        </p:sp>
      </p:grpSp>
      <p:sp>
        <p:nvSpPr>
          <p:cNvPr id="4" name="Text Box 2">
            <a:extLst>
              <a:ext uri="{FF2B5EF4-FFF2-40B4-BE49-F238E27FC236}">
                <a16:creationId xmlns:a16="http://schemas.microsoft.com/office/drawing/2014/main" id="{1533E4EB-1129-B1C9-3185-363299E42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2"/>
            <a:ext cx="616386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  <a:p>
            <a:pPr eaLnBrk="0" hangingPunct="0"/>
            <a:endParaRPr lang="en-US" dirty="0">
              <a:solidFill>
                <a:srgbClr val="0000FF"/>
              </a:solidFill>
              <a:latin typeface="Gill Sans MT" panose="020B0502020104020203" pitchFamily="34" charset="77"/>
            </a:endParaRPr>
          </a:p>
          <a:p>
            <a:pPr eaLnBrk="0" hangingPunct="0"/>
            <a:r>
              <a:rPr lang="en-US" dirty="0">
                <a:solidFill>
                  <a:srgbClr val="0000FF"/>
                </a:solidFill>
                <a:latin typeface="Gill Sans MT" panose="020B0502020104020203" pitchFamily="34" charset="77"/>
              </a:rPr>
              <a:t>The use of computer algorithms that take data as input and return a class, a measurement, an interpretation or a decision.</a:t>
            </a:r>
            <a:endParaRPr lang="en-US" sz="750" dirty="0">
              <a:solidFill>
                <a:srgbClr val="0000FF"/>
              </a:solidFill>
              <a:latin typeface="Gill Sans MT" panose="020B0502020104020203" pitchFamily="34" charset="7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4A9B7CC-67DA-05B4-9F45-44EE3B8A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48" y="3219270"/>
            <a:ext cx="2537222" cy="19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636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9F8DC-0EBA-E0FF-E71F-908245228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E9AD169-568C-C163-186F-579712C8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20" t="7630" b="11462"/>
          <a:stretch/>
        </p:blipFill>
        <p:spPr>
          <a:xfrm>
            <a:off x="2000250" y="2162175"/>
            <a:ext cx="5448300" cy="342900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F5ABE3D4-D146-1DDE-632A-4D9A4B834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1"/>
            <a:ext cx="35540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98F6F2-FFB9-C17B-ABF0-C63FA381BAE4}"/>
              </a:ext>
            </a:extLst>
          </p:cNvPr>
          <p:cNvCxnSpPr/>
          <p:nvPr/>
        </p:nvCxnSpPr>
        <p:spPr>
          <a:xfrm>
            <a:off x="2066925" y="5524500"/>
            <a:ext cx="570547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D76832-472D-906A-898B-D920433F41F2}"/>
              </a:ext>
            </a:extLst>
          </p:cNvPr>
          <p:cNvCxnSpPr>
            <a:cxnSpLocks/>
          </p:cNvCxnSpPr>
          <p:nvPr/>
        </p:nvCxnSpPr>
        <p:spPr>
          <a:xfrm flipV="1">
            <a:off x="2076450" y="1940981"/>
            <a:ext cx="0" cy="36099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8FE9DC-04C1-DB4B-0DB0-3B1A1077397A}"/>
              </a:ext>
            </a:extLst>
          </p:cNvPr>
          <p:cNvSpPr txBox="1"/>
          <p:nvPr/>
        </p:nvSpPr>
        <p:spPr>
          <a:xfrm>
            <a:off x="7862888" y="5328292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Sugar (x</a:t>
            </a:r>
            <a:r>
              <a:rPr lang="en-US" sz="2100" baseline="-25000" dirty="0">
                <a:latin typeface="Gill Sans MT" panose="020B0502020104020203" pitchFamily="34" charset="77"/>
              </a:rPr>
              <a:t>1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C840D-9679-7F53-55DF-98106AA27ACF}"/>
              </a:ext>
            </a:extLst>
          </p:cNvPr>
          <p:cNvSpPr txBox="1"/>
          <p:nvPr/>
        </p:nvSpPr>
        <p:spPr>
          <a:xfrm>
            <a:off x="605541" y="2019300"/>
            <a:ext cx="1441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Weight (x</a:t>
            </a:r>
            <a:r>
              <a:rPr lang="en-US" sz="2100" baseline="-25000" dirty="0">
                <a:latin typeface="Gill Sans MT" panose="020B0502020104020203" pitchFamily="34" charset="77"/>
              </a:rPr>
              <a:t>2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FEFB7-2783-03E0-3793-D6EEA1C19736}"/>
              </a:ext>
            </a:extLst>
          </p:cNvPr>
          <p:cNvSpPr txBox="1"/>
          <p:nvPr/>
        </p:nvSpPr>
        <p:spPr>
          <a:xfrm>
            <a:off x="5372101" y="18461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Quality of the Fruit</a:t>
            </a:r>
          </a:p>
        </p:txBody>
      </p:sp>
    </p:spTree>
    <p:extLst>
      <p:ext uri="{BB962C8B-B14F-4D97-AF65-F5344CB8AC3E}">
        <p14:creationId xmlns:p14="http://schemas.microsoft.com/office/powerpoint/2010/main" val="250375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7BEB-DB8A-2199-281A-F7CFA28A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895162B-2BAB-1742-B671-E4D7C2833C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0220" t="7630" b="11462"/>
          <a:stretch/>
        </p:blipFill>
        <p:spPr>
          <a:xfrm>
            <a:off x="2000250" y="2162175"/>
            <a:ext cx="5448300" cy="342900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506A116-DB32-BEB4-9D65-7987BFC3D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1"/>
            <a:ext cx="35540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155CDE-6D7F-087A-3BC7-CD40E7ED6D7B}"/>
              </a:ext>
            </a:extLst>
          </p:cNvPr>
          <p:cNvCxnSpPr/>
          <p:nvPr/>
        </p:nvCxnSpPr>
        <p:spPr>
          <a:xfrm>
            <a:off x="2066925" y="5524500"/>
            <a:ext cx="570547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B051D2-4962-E1C2-6D84-881C12779BB7}"/>
              </a:ext>
            </a:extLst>
          </p:cNvPr>
          <p:cNvCxnSpPr>
            <a:cxnSpLocks/>
          </p:cNvCxnSpPr>
          <p:nvPr/>
        </p:nvCxnSpPr>
        <p:spPr>
          <a:xfrm flipV="1">
            <a:off x="2076450" y="1940981"/>
            <a:ext cx="0" cy="36099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DD6A2C-7770-11AF-73F7-E22E252CB200}"/>
              </a:ext>
            </a:extLst>
          </p:cNvPr>
          <p:cNvSpPr txBox="1"/>
          <p:nvPr/>
        </p:nvSpPr>
        <p:spPr>
          <a:xfrm>
            <a:off x="7862888" y="5328292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Sugar (x</a:t>
            </a:r>
            <a:r>
              <a:rPr lang="en-US" sz="2100" baseline="-25000" dirty="0">
                <a:latin typeface="Gill Sans MT" panose="020B0502020104020203" pitchFamily="34" charset="77"/>
              </a:rPr>
              <a:t>1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0E6ED-C6C0-0EED-CD7D-7096556B15A0}"/>
              </a:ext>
            </a:extLst>
          </p:cNvPr>
          <p:cNvSpPr txBox="1"/>
          <p:nvPr/>
        </p:nvSpPr>
        <p:spPr>
          <a:xfrm>
            <a:off x="605541" y="2019300"/>
            <a:ext cx="1441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Weight (x</a:t>
            </a:r>
            <a:r>
              <a:rPr lang="en-US" sz="2100" baseline="-25000" dirty="0">
                <a:latin typeface="Gill Sans MT" panose="020B0502020104020203" pitchFamily="34" charset="77"/>
              </a:rPr>
              <a:t>2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85D88C-BD05-F07A-014A-B5D0CA457D6B}"/>
              </a:ext>
            </a:extLst>
          </p:cNvPr>
          <p:cNvSpPr txBox="1"/>
          <p:nvPr/>
        </p:nvSpPr>
        <p:spPr>
          <a:xfrm>
            <a:off x="5372101" y="18461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Quality of the Fruit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603BC33-BE6C-3CA8-198A-01C748E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7683461" y="2426153"/>
            <a:ext cx="1442864" cy="108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5CC8CD-0C7E-AE35-A8A5-3BAEC920DB1A}"/>
              </a:ext>
            </a:extLst>
          </p:cNvPr>
          <p:cNvSpPr/>
          <p:nvPr/>
        </p:nvSpPr>
        <p:spPr>
          <a:xfrm>
            <a:off x="2076450" y="2902294"/>
            <a:ext cx="4237017" cy="26222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7EECCF-F354-53FC-2518-0A4B5F382C5E}"/>
              </a:ext>
            </a:extLst>
          </p:cNvPr>
          <p:cNvGrpSpPr/>
          <p:nvPr/>
        </p:nvGrpSpPr>
        <p:grpSpPr>
          <a:xfrm>
            <a:off x="6240827" y="2815334"/>
            <a:ext cx="1809050" cy="165548"/>
            <a:chOff x="8321102" y="2610778"/>
            <a:chExt cx="2412067" cy="220731"/>
          </a:xfrm>
        </p:grpSpPr>
        <p:sp>
          <p:nvSpPr>
            <p:cNvPr id="2" name="Sun 1">
              <a:extLst>
                <a:ext uri="{FF2B5EF4-FFF2-40B4-BE49-F238E27FC236}">
                  <a16:creationId xmlns:a16="http://schemas.microsoft.com/office/drawing/2014/main" id="{1805D47B-3FCB-36B1-3476-F5111CF5FFE1}"/>
                </a:ext>
              </a:extLst>
            </p:cNvPr>
            <p:cNvSpPr/>
            <p:nvPr/>
          </p:nvSpPr>
          <p:spPr>
            <a:xfrm>
              <a:off x="8321102" y="2610778"/>
              <a:ext cx="156252" cy="220731"/>
            </a:xfrm>
            <a:prstGeom prst="su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A55825-FA32-A8D0-1907-36A45E041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8609" y="2726725"/>
              <a:ext cx="2194560" cy="0"/>
            </a:xfrm>
            <a:prstGeom prst="line">
              <a:avLst/>
            </a:prstGeom>
            <a:ln w="2222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98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436D-38E7-D3D3-3DC6-5A8097AC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6693378-5CCD-EA52-44F3-C8234C50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0220" t="7630" b="11462"/>
          <a:stretch/>
        </p:blipFill>
        <p:spPr>
          <a:xfrm>
            <a:off x="2000250" y="2162175"/>
            <a:ext cx="5448300" cy="342900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691F40CD-DE5C-983C-2DCC-3D3122E7C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1"/>
            <a:ext cx="35540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FBC84-7ECD-2B5A-900D-746F9579DCBA}"/>
              </a:ext>
            </a:extLst>
          </p:cNvPr>
          <p:cNvCxnSpPr/>
          <p:nvPr/>
        </p:nvCxnSpPr>
        <p:spPr>
          <a:xfrm>
            <a:off x="2066925" y="5524500"/>
            <a:ext cx="570547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F7BC56-6971-4D66-16CB-5CB24A41C6B8}"/>
              </a:ext>
            </a:extLst>
          </p:cNvPr>
          <p:cNvCxnSpPr>
            <a:cxnSpLocks/>
          </p:cNvCxnSpPr>
          <p:nvPr/>
        </p:nvCxnSpPr>
        <p:spPr>
          <a:xfrm flipV="1">
            <a:off x="2076450" y="1940981"/>
            <a:ext cx="0" cy="36099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6CFC70-A126-F329-CBE2-24A474C10AB8}"/>
              </a:ext>
            </a:extLst>
          </p:cNvPr>
          <p:cNvSpPr txBox="1"/>
          <p:nvPr/>
        </p:nvSpPr>
        <p:spPr>
          <a:xfrm>
            <a:off x="7862888" y="5328292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Sugar (x</a:t>
            </a:r>
            <a:r>
              <a:rPr lang="en-US" sz="2100" baseline="-25000" dirty="0">
                <a:latin typeface="Gill Sans MT" panose="020B0502020104020203" pitchFamily="34" charset="77"/>
              </a:rPr>
              <a:t>1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22A9D-594A-840E-DB0E-7933B1CBEE18}"/>
              </a:ext>
            </a:extLst>
          </p:cNvPr>
          <p:cNvSpPr txBox="1"/>
          <p:nvPr/>
        </p:nvSpPr>
        <p:spPr>
          <a:xfrm>
            <a:off x="605541" y="2019300"/>
            <a:ext cx="1441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Weight (x</a:t>
            </a:r>
            <a:r>
              <a:rPr lang="en-US" sz="2100" baseline="-25000" dirty="0">
                <a:latin typeface="Gill Sans MT" panose="020B0502020104020203" pitchFamily="34" charset="77"/>
              </a:rPr>
              <a:t>2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BC3F5D-2CCA-464B-CCCA-468A8F331C79}"/>
              </a:ext>
            </a:extLst>
          </p:cNvPr>
          <p:cNvSpPr txBox="1"/>
          <p:nvPr/>
        </p:nvSpPr>
        <p:spPr>
          <a:xfrm>
            <a:off x="5372101" y="18461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Quality of the Fruit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A6CD756-B1BC-04C4-3494-97C205DF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7683461" y="2426153"/>
            <a:ext cx="1442864" cy="108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864432-A766-F5FA-3606-85B0EF454079}"/>
              </a:ext>
            </a:extLst>
          </p:cNvPr>
          <p:cNvSpPr/>
          <p:nvPr/>
        </p:nvSpPr>
        <p:spPr>
          <a:xfrm>
            <a:off x="2076450" y="2902294"/>
            <a:ext cx="4237017" cy="26222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28723-FE1F-85F4-B749-F282CFD122C1}"/>
              </a:ext>
            </a:extLst>
          </p:cNvPr>
          <p:cNvGrpSpPr/>
          <p:nvPr/>
        </p:nvGrpSpPr>
        <p:grpSpPr>
          <a:xfrm>
            <a:off x="6240827" y="2815334"/>
            <a:ext cx="1809050" cy="165548"/>
            <a:chOff x="8321102" y="2610778"/>
            <a:chExt cx="2412067" cy="220731"/>
          </a:xfrm>
        </p:grpSpPr>
        <p:sp>
          <p:nvSpPr>
            <p:cNvPr id="2" name="Sun 1">
              <a:extLst>
                <a:ext uri="{FF2B5EF4-FFF2-40B4-BE49-F238E27FC236}">
                  <a16:creationId xmlns:a16="http://schemas.microsoft.com/office/drawing/2014/main" id="{B7AE4789-9CED-D667-F78E-924633981C7E}"/>
                </a:ext>
              </a:extLst>
            </p:cNvPr>
            <p:cNvSpPr/>
            <p:nvPr/>
          </p:nvSpPr>
          <p:spPr>
            <a:xfrm>
              <a:off x="8321102" y="2610778"/>
              <a:ext cx="156252" cy="220731"/>
            </a:xfrm>
            <a:prstGeom prst="su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D2AEC84-DBE7-FD60-3E93-D725A539D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8609" y="2726725"/>
              <a:ext cx="2194560" cy="0"/>
            </a:xfrm>
            <a:prstGeom prst="line">
              <a:avLst/>
            </a:prstGeom>
            <a:ln w="2222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Box 6">
            <a:extLst>
              <a:ext uri="{FF2B5EF4-FFF2-40B4-BE49-F238E27FC236}">
                <a16:creationId xmlns:a16="http://schemas.microsoft.com/office/drawing/2014/main" id="{B292453B-FC53-198F-7589-FECA4C747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9812" y="3599674"/>
            <a:ext cx="974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solidFill>
                  <a:srgbClr val="FF0000"/>
                </a:solidFill>
                <a:latin typeface="Gill Sans MT" panose="020B0502020104020203" pitchFamily="34" charset="77"/>
              </a:rPr>
              <a:t>Class “4”</a:t>
            </a:r>
          </a:p>
        </p:txBody>
      </p:sp>
    </p:spTree>
    <p:extLst>
      <p:ext uri="{BB962C8B-B14F-4D97-AF65-F5344CB8AC3E}">
        <p14:creationId xmlns:p14="http://schemas.microsoft.com/office/powerpoint/2010/main" val="394401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ABC222A3-306C-6154-880C-D44845A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71" y="1963198"/>
            <a:ext cx="5422919" cy="38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85A72-E3CE-C853-8AA7-1AC9813DAF41}"/>
              </a:ext>
            </a:extLst>
          </p:cNvPr>
          <p:cNvSpPr txBox="1"/>
          <p:nvPr/>
        </p:nvSpPr>
        <p:spPr>
          <a:xfrm>
            <a:off x="6367019" y="959258"/>
            <a:ext cx="20163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Neural Network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1DB63-563C-9A4D-F550-31552B0021C5}"/>
              </a:ext>
            </a:extLst>
          </p:cNvPr>
          <p:cNvGrpSpPr/>
          <p:nvPr/>
        </p:nvGrpSpPr>
        <p:grpSpPr>
          <a:xfrm>
            <a:off x="4205364" y="1096024"/>
            <a:ext cx="5027561" cy="4361475"/>
            <a:chOff x="5574857" y="222142"/>
            <a:chExt cx="6703417" cy="5815298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06F696D3-3C04-805D-41F2-7C696AEC2E1A}"/>
                </a:ext>
              </a:extLst>
            </p:cNvPr>
            <p:cNvSpPr/>
            <p:nvPr/>
          </p:nvSpPr>
          <p:spPr>
            <a:xfrm>
              <a:off x="10602319" y="3767826"/>
              <a:ext cx="406400" cy="3175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EA0179-45B1-7B5E-9176-16D87C50F7C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4005807"/>
              <a:ext cx="502920" cy="5029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27C158-BF0B-D840-A175-B62377299A1D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3386826"/>
              <a:ext cx="502920" cy="502920"/>
            </a:xfrm>
            <a:prstGeom prst="rect">
              <a:avLst/>
            </a:prstGeom>
          </p:spPr>
        </p:pic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3DDAE2F4-0E5B-237E-EAC0-10FF89B6CA41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rot="10800000">
              <a:off x="5574857" y="1378372"/>
              <a:ext cx="5356011" cy="2008457"/>
            </a:xfrm>
            <a:prstGeom prst="bentConnector4">
              <a:avLst>
                <a:gd name="adj1" fmla="val -822"/>
                <a:gd name="adj2" fmla="val 133035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17A107-B067-E8E9-8C3A-6B8F3295152F}"/>
                </a:ext>
              </a:extLst>
            </p:cNvPr>
            <p:cNvSpPr txBox="1"/>
            <p:nvPr/>
          </p:nvSpPr>
          <p:spPr>
            <a:xfrm>
              <a:off x="6175623" y="222142"/>
              <a:ext cx="10349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7D0868-DE49-256A-6F78-2BA6E4F084C9}"/>
                </a:ext>
              </a:extLst>
            </p:cNvPr>
            <p:cNvSpPr txBox="1"/>
            <p:nvPr/>
          </p:nvSpPr>
          <p:spPr>
            <a:xfrm>
              <a:off x="10556436" y="5175665"/>
              <a:ext cx="1721838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Back-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propagation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FCABBF-FB72-BD84-1012-DD928D7E74FF}"/>
              </a:ext>
            </a:extLst>
          </p:cNvPr>
          <p:cNvSpPr txBox="1"/>
          <p:nvPr/>
        </p:nvSpPr>
        <p:spPr>
          <a:xfrm>
            <a:off x="68935" y="2864470"/>
            <a:ext cx="2204450" cy="1474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x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x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7.8402    1.5190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9.7145    0.0424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7.1526   -4.1852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13.0419   -3.3597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10.2582    4.4638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11.6146    0.5340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7.4023   -1.8662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5.8033   -3.7628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8.9302    0.9052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8.1835    3.4355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10.6855    2.7405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9.1418   -0.4821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9.9633    6.2377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10.4738    4.9295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9.3004    3.5021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9.7183    1.9630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15.1194    2.0790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4.2210   -3.2440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1.5316   -2.9931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0.4188    1.9361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-0.5734   -1.2931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-2.1160    3.8598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2.6586    1.9737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1.1125   -6.6987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4.5441   -0.0410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2.8403   -3.3500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1.4671    3.8283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0.3298    0.0413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0.0815    6.0317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-0.7442   -0.7788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1.5351   -1.8165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-3.0652    1.0011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-0.0423    4.0219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7.3070    5.3505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6.5296    5.6483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2.9926   10.5067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1.7512   10.3593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3.0923   10.6945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-2.9591    9.7346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1.6462    8.0408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7.6862   10.0376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-0.3196   10.0525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1.7364   11.7253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-0.1072   11.6279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0.5182    6.6170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1.7737    8.3603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2.8805    9.4429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-1.1818    9.1981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1.3484    5.3498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5.4132   11.7760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11.4176   15.1032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4.6685   14.5778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12.7173   14.3715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7.3290   11.7969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11.4496   11.6275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10.0913    9.1657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6.2488    8.9751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9.3926   12.3078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12.4974    7.3411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9.0352    9.2027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12.0377   12.4539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8.5239   10.2348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11.6620   12.6415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4.5040    9.8920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9.6171    6.7663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9.9243   11.0141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6.8175    6.0035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3D22F-2F79-AEFA-8A8A-9CB0988E29FF}"/>
              </a:ext>
            </a:extLst>
          </p:cNvPr>
          <p:cNvSpPr txBox="1"/>
          <p:nvPr/>
        </p:nvSpPr>
        <p:spPr>
          <a:xfrm>
            <a:off x="5428763" y="2864470"/>
            <a:ext cx="2730235" cy="1474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y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      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y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y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CL" sz="14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627D1-C244-543C-2176-A93BA096711D}"/>
              </a:ext>
            </a:extLst>
          </p:cNvPr>
          <p:cNvSpPr txBox="1"/>
          <p:nvPr/>
        </p:nvSpPr>
        <p:spPr>
          <a:xfrm rot="20742580">
            <a:off x="2174720" y="207223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FF0000"/>
                </a:solidFill>
                <a:latin typeface="Gill Sans MT" panose="020B0502020104020203" pitchFamily="34" charset="77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3053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ABC222A3-306C-6154-880C-D44845A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45" y="1963198"/>
            <a:ext cx="5422919" cy="38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85A72-E3CE-C853-8AA7-1AC9813DAF41}"/>
              </a:ext>
            </a:extLst>
          </p:cNvPr>
          <p:cNvSpPr txBox="1"/>
          <p:nvPr/>
        </p:nvSpPr>
        <p:spPr>
          <a:xfrm>
            <a:off x="6817593" y="959258"/>
            <a:ext cx="20163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627D1-C244-543C-2176-A93BA096711D}"/>
              </a:ext>
            </a:extLst>
          </p:cNvPr>
          <p:cNvSpPr txBox="1"/>
          <p:nvPr/>
        </p:nvSpPr>
        <p:spPr>
          <a:xfrm rot="20742580">
            <a:off x="2710253" y="207223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00B050"/>
                </a:solidFill>
                <a:latin typeface="Gill Sans MT" panose="020B0502020104020203" pitchFamily="34" charset="77"/>
              </a:rPr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16DBD-EC28-0BA4-116A-E9B65A4C7CFA}"/>
              </a:ext>
            </a:extLst>
          </p:cNvPr>
          <p:cNvSpPr txBox="1"/>
          <p:nvPr/>
        </p:nvSpPr>
        <p:spPr>
          <a:xfrm>
            <a:off x="1683837" y="3429000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x</a:t>
            </a:r>
            <a:r>
              <a:rPr lang="en-CL" baseline="-25000" dirty="0"/>
              <a:t>1</a:t>
            </a:r>
            <a:r>
              <a:rPr lang="en-CL" dirty="0"/>
              <a:t>  </a:t>
            </a:r>
            <a:r>
              <a:rPr lang="en-CL"/>
              <a:t>= </a:t>
            </a:r>
            <a:r>
              <a:rPr lang="en-AU" dirty="0"/>
              <a:t>1</a:t>
            </a:r>
            <a:r>
              <a:rPr lang="en-CL"/>
              <a:t>0</a:t>
            </a:r>
            <a:endParaRPr lang="en-CL" dirty="0"/>
          </a:p>
          <a:p>
            <a:endParaRPr lang="en-CL" dirty="0"/>
          </a:p>
          <a:p>
            <a:r>
              <a:rPr lang="en-CL" dirty="0"/>
              <a:t>x</a:t>
            </a:r>
            <a:r>
              <a:rPr lang="en-CL" baseline="-25000" dirty="0"/>
              <a:t>2</a:t>
            </a:r>
            <a:r>
              <a:rPr lang="en-CL" dirty="0"/>
              <a:t>  </a:t>
            </a:r>
            <a:r>
              <a:rPr lang="en-CL"/>
              <a:t>= </a:t>
            </a:r>
            <a:r>
              <a:rPr lang="en-AU" dirty="0"/>
              <a:t>7</a:t>
            </a:r>
            <a:endParaRPr lang="en-C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9AB31-04F1-EB87-6E9F-25026DC5F0FB}"/>
              </a:ext>
            </a:extLst>
          </p:cNvPr>
          <p:cNvSpPr txBox="1"/>
          <p:nvPr/>
        </p:nvSpPr>
        <p:spPr>
          <a:xfrm>
            <a:off x="6351466" y="3264238"/>
            <a:ext cx="595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650" dirty="0"/>
              <a:t>0.05</a:t>
            </a:r>
          </a:p>
          <a:p>
            <a:r>
              <a:rPr lang="en-CL" sz="1650" dirty="0"/>
              <a:t>0.15</a:t>
            </a:r>
          </a:p>
          <a:p>
            <a:r>
              <a:rPr lang="en-CL" sz="1650"/>
              <a:t>0.</a:t>
            </a:r>
            <a:r>
              <a:rPr lang="en-AU" sz="1650" dirty="0"/>
              <a:t>1</a:t>
            </a:r>
            <a:r>
              <a:rPr lang="en-CL" sz="1650"/>
              <a:t>0</a:t>
            </a:r>
            <a:endParaRPr lang="en-CL" sz="1650" dirty="0"/>
          </a:p>
          <a:p>
            <a:r>
              <a:rPr lang="en-CL" sz="1650" b="1">
                <a:solidFill>
                  <a:srgbClr val="FF0000"/>
                </a:solidFill>
              </a:rPr>
              <a:t>0.</a:t>
            </a:r>
            <a:r>
              <a:rPr lang="en-AU" sz="1650" b="1" dirty="0">
                <a:solidFill>
                  <a:srgbClr val="FF0000"/>
                </a:solidFill>
              </a:rPr>
              <a:t>7</a:t>
            </a:r>
            <a:r>
              <a:rPr lang="en-CL" sz="1650" b="1">
                <a:solidFill>
                  <a:srgbClr val="FF0000"/>
                </a:solidFill>
              </a:rPr>
              <a:t>0</a:t>
            </a:r>
            <a:endParaRPr lang="en-CL" sz="1650" b="1" dirty="0">
              <a:solidFill>
                <a:srgbClr val="FF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FE8CB9-B3BE-9EAB-F75C-4655F4396020}"/>
              </a:ext>
            </a:extLst>
          </p:cNvPr>
          <p:cNvGrpSpPr/>
          <p:nvPr/>
        </p:nvGrpSpPr>
        <p:grpSpPr>
          <a:xfrm>
            <a:off x="6941634" y="4037632"/>
            <a:ext cx="1723695" cy="369332"/>
            <a:chOff x="9255512" y="3868557"/>
            <a:chExt cx="2298260" cy="4924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D9ABB8-88BC-E832-4AFB-A52752109529}"/>
                </a:ext>
              </a:extLst>
            </p:cNvPr>
            <p:cNvSpPr/>
            <p:nvPr/>
          </p:nvSpPr>
          <p:spPr>
            <a:xfrm>
              <a:off x="10186303" y="3868557"/>
              <a:ext cx="136746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Class “4”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720C2B-041C-1AE4-CE63-CD734862A3F8}"/>
                </a:ext>
              </a:extLst>
            </p:cNvPr>
            <p:cNvCxnSpPr>
              <a:endCxn id="26" idx="3"/>
            </p:cNvCxnSpPr>
            <p:nvPr/>
          </p:nvCxnSpPr>
          <p:spPr>
            <a:xfrm>
              <a:off x="9255512" y="4065937"/>
              <a:ext cx="6913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AD7259B2-6162-A490-9107-9CD96B7ADBB5}"/>
              </a:ext>
            </a:extLst>
          </p:cNvPr>
          <p:cNvSpPr/>
          <p:nvPr/>
        </p:nvSpPr>
        <p:spPr>
          <a:xfrm>
            <a:off x="3311916" y="3617176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45A149-5B35-E0DB-6869-0DFD62ED997E}"/>
              </a:ext>
            </a:extLst>
          </p:cNvPr>
          <p:cNvSpPr/>
          <p:nvPr/>
        </p:nvSpPr>
        <p:spPr>
          <a:xfrm>
            <a:off x="3325857" y="3882015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ED2897-F5A9-5C20-EC37-F71BFEE34453}"/>
              </a:ext>
            </a:extLst>
          </p:cNvPr>
          <p:cNvSpPr/>
          <p:nvPr/>
        </p:nvSpPr>
        <p:spPr>
          <a:xfrm>
            <a:off x="3309131" y="3614388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492D12-94E2-6A2B-7680-3425EAA0FD76}"/>
              </a:ext>
            </a:extLst>
          </p:cNvPr>
          <p:cNvSpPr/>
          <p:nvPr/>
        </p:nvSpPr>
        <p:spPr>
          <a:xfrm>
            <a:off x="3339798" y="3879227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8" name="Graphic 7" descr="Snowflake outline">
            <a:extLst>
              <a:ext uri="{FF2B5EF4-FFF2-40B4-BE49-F238E27FC236}">
                <a16:creationId xmlns:a16="http://schemas.microsoft.com/office/drawing/2014/main" id="{340CA83C-1148-632F-AC0B-AA42693D1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7916" y="2296534"/>
            <a:ext cx="685800" cy="68580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CAC839C6-FE0C-62E2-7612-5F6B8A7C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-116824" y="3038694"/>
            <a:ext cx="2044793" cy="153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75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31 L 0.06992 -0.04792 L 0.14492 -0.2544 L 0.21627 -0.04954 L 0.28945 -0.04954 " pathEditMode="relative" ptsTypes="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023 L 0.0694 -0.15324 L 0.14258 0.26505 L 0.21562 -0.04745 L 0.28893 -0.04745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560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23 L 0.06927 -0.0456 L 0.1444 0.21643 L 0.21549 0.05833 C 0.23997 0.05833 0.26536 0.05532 0.28984 0.05532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2" y="85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47 C 0.02305 -0.05139 0.04609 0.05694 0.06927 0.00601 C 0.09362 0.1449 0.11628 -0.0875 0.14063 0.05162 C 0.16406 0.04004 0.1875 0.15347 0.21185 0.0493 C 0.2362 0.0493 0.26224 0.05532 0.28698 0.05532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 animBg="1"/>
      <p:bldP spid="2" grpId="1" animBg="1"/>
      <p:bldP spid="3" grpId="0" animBg="1"/>
      <p:bldP spid="3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245B-BD4E-594F-9B7E-BB4D18B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22" y="1298517"/>
            <a:ext cx="4553502" cy="469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31D3B-937A-6A48-B02A-4C7594F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5A264-62CF-A640-9202-6395A80C506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2974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rebuchet MS"/>
                <a:cs typeface="Trebuchet MS"/>
              </a:rPr>
              <a:t>How to process an image with neural networks?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507C-AA04-4648-8A9D-8C6728BC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2186152"/>
            <a:ext cx="6626974" cy="4211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78E52-19CE-A440-8090-19F7668C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6A54-15B8-5549-B128-00D7AB4101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7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19F9C8D-7605-F446-A7D4-134AEA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4" y="2021739"/>
            <a:ext cx="6745247" cy="3586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2FAF6-3CE4-7046-84B6-545AE219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8B091-E2E6-F04B-B6C9-8074EECB420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3E973-A019-5D4F-8B4D-9A81F837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0A6F-6AF8-5D42-AE2C-37471D51FF9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 3D Simulation copy">
            <a:hlinkClick r:id="" action="ppaction://media"/>
            <a:extLst>
              <a:ext uri="{FF2B5EF4-FFF2-40B4-BE49-F238E27FC236}">
                <a16:creationId xmlns:a16="http://schemas.microsoft.com/office/drawing/2014/main" id="{479D6C2A-5110-45F3-CCE6-A6AE38CAA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F54A8-D1A9-1BF5-409B-71F9361E36BB}"/>
              </a:ext>
            </a:extLst>
          </p:cNvPr>
          <p:cNvSpPr txBox="1"/>
          <p:nvPr/>
        </p:nvSpPr>
        <p:spPr>
          <a:xfrm>
            <a:off x="151108" y="5715000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s-ES_tradnl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cibercontrols.org</a:t>
            </a:r>
            <a:endParaRPr lang="es-ES_tradnl" sz="105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51D84-F4EC-1037-844C-AA1678000CF3}"/>
              </a:ext>
            </a:extLst>
          </p:cNvPr>
          <p:cNvSpPr/>
          <p:nvPr/>
        </p:nvSpPr>
        <p:spPr>
          <a:xfrm>
            <a:off x="0" y="5332386"/>
            <a:ext cx="9368726" cy="382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87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9DEE8-7B4B-8B45-9E72-56EFEA38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584E7-5CEE-6446-9E40-0DD8592EBB6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2660" y="2734597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C2973-4FC3-9649-BF9F-293C51A4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FA3FC-AF45-E64F-9A1C-C5BA319740AC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CC810-88D7-3B40-ADD6-9329E654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4836" y="1594047"/>
            <a:ext cx="2683323" cy="67533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E14C7A91-03C0-4545-8631-AECAC513BEEB}"/>
              </a:ext>
            </a:extLst>
          </p:cNvPr>
          <p:cNvSpPr/>
          <p:nvPr/>
        </p:nvSpPr>
        <p:spPr>
          <a:xfrm flipH="1">
            <a:off x="1546731" y="1827220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182A9-26C0-2145-BFE0-C8483E3AA4F5}"/>
              </a:ext>
            </a:extLst>
          </p:cNvPr>
          <p:cNvSpPr txBox="1"/>
          <p:nvPr/>
        </p:nvSpPr>
        <p:spPr>
          <a:xfrm>
            <a:off x="1659222" y="11706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80248B3-D357-DD42-A97B-13162DD49E96}"/>
              </a:ext>
            </a:extLst>
          </p:cNvPr>
          <p:cNvSpPr/>
          <p:nvPr/>
        </p:nvSpPr>
        <p:spPr>
          <a:xfrm rot="1565847" flipH="1">
            <a:off x="2164558" y="2198685"/>
            <a:ext cx="788706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D2E1F-8A32-B74D-A4BB-69EC198B6C10}"/>
              </a:ext>
            </a:extLst>
          </p:cNvPr>
          <p:cNvSpPr txBox="1"/>
          <p:nvPr/>
        </p:nvSpPr>
        <p:spPr>
          <a:xfrm>
            <a:off x="2509306" y="152860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1149358-C815-F043-BCB3-B46C8C4F9BD3}"/>
              </a:ext>
            </a:extLst>
          </p:cNvPr>
          <p:cNvSpPr/>
          <p:nvPr/>
        </p:nvSpPr>
        <p:spPr>
          <a:xfrm rot="1427422" flipH="1">
            <a:off x="2934776" y="2698684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D173B-B5FA-A54C-A85A-5971580471F3}"/>
              </a:ext>
            </a:extLst>
          </p:cNvPr>
          <p:cNvSpPr txBox="1"/>
          <p:nvPr/>
        </p:nvSpPr>
        <p:spPr>
          <a:xfrm>
            <a:off x="3114173" y="204207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6A97CE2-7463-8D4A-A814-67B583C4434B}"/>
              </a:ext>
            </a:extLst>
          </p:cNvPr>
          <p:cNvSpPr/>
          <p:nvPr/>
        </p:nvSpPr>
        <p:spPr>
          <a:xfrm rot="777882" flipH="1">
            <a:off x="3741228" y="3036115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C739E-DE81-794F-BC63-ED9C350C67DA}"/>
              </a:ext>
            </a:extLst>
          </p:cNvPr>
          <p:cNvSpPr txBox="1"/>
          <p:nvPr/>
        </p:nvSpPr>
        <p:spPr>
          <a:xfrm>
            <a:off x="4149454" y="241143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D15ED6D-846D-B543-A0EE-B82003E01FAF}"/>
              </a:ext>
            </a:extLst>
          </p:cNvPr>
          <p:cNvSpPr/>
          <p:nvPr/>
        </p:nvSpPr>
        <p:spPr>
          <a:xfrm rot="777882" flipH="1">
            <a:off x="4970114" y="3348706"/>
            <a:ext cx="1201971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56887-ABF2-6446-B3CE-290BE9A6DA95}"/>
              </a:ext>
            </a:extLst>
          </p:cNvPr>
          <p:cNvSpPr txBox="1"/>
          <p:nvPr/>
        </p:nvSpPr>
        <p:spPr>
          <a:xfrm>
            <a:off x="5571099" y="275628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5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D8D07EE-E56E-7445-AC66-949EFD0951A3}"/>
              </a:ext>
            </a:extLst>
          </p:cNvPr>
          <p:cNvSpPr/>
          <p:nvPr/>
        </p:nvSpPr>
        <p:spPr>
          <a:xfrm rot="777882" flipH="1">
            <a:off x="6654980" y="3664673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BF4134-D0BF-1447-B23A-77203A1F9969}"/>
              </a:ext>
            </a:extLst>
          </p:cNvPr>
          <p:cNvSpPr txBox="1"/>
          <p:nvPr/>
        </p:nvSpPr>
        <p:spPr>
          <a:xfrm>
            <a:off x="7063206" y="3039989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6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DAAE921-6E86-8840-9D4C-FD1438ED7322}"/>
              </a:ext>
            </a:extLst>
          </p:cNvPr>
          <p:cNvSpPr/>
          <p:nvPr/>
        </p:nvSpPr>
        <p:spPr>
          <a:xfrm rot="3562332" flipH="1">
            <a:off x="8202100" y="3660692"/>
            <a:ext cx="376483" cy="216955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282730-B240-734B-A6CA-1D4AA0A43886}"/>
              </a:ext>
            </a:extLst>
          </p:cNvPr>
          <p:cNvSpPr txBox="1"/>
          <p:nvPr/>
        </p:nvSpPr>
        <p:spPr>
          <a:xfrm>
            <a:off x="8501530" y="290036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7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6F736-ED01-4348-BBB8-2CC422A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CA9C9A-B445-E343-B14F-8FBDCA2164BA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4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7FE4A-2D06-364C-921C-A19DDA86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8570"/>
            <a:ext cx="9144000" cy="332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83A2-B154-D041-9EB6-39F4928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43" y="2056070"/>
            <a:ext cx="3784600" cy="952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C238-DD7E-D740-8FBE-E913F1F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20EE8-8E7A-B543-8A51-627312E2E7A7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B90E3-520D-0241-AC08-DD989774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EB929-5DF0-AF49-863B-16A979A6E53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D02E6-2BF2-494D-840A-8E793A9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5CA58-4D72-B944-B369-AE69E3660FE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F8E61-4537-764E-7A9B-A91E6721B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3239A5-13FC-6C1D-5CD0-B2ECDF40495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51" y="3270070"/>
            <a:ext cx="2952890" cy="1965503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BA4DFD1A-E045-AEAD-DFE3-BD701B075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428" y="312181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>
              <a:latin typeface="Gill Sans MT" panose="020B0502020104020203" pitchFamily="34" charset="77"/>
            </a:endParaRPr>
          </a:p>
        </p:txBody>
      </p:sp>
      <p:pic>
        <p:nvPicPr>
          <p:cNvPr id="5" name="mario.mp4">
            <a:hlinkClick r:id="" action="ppaction://media"/>
            <a:extLst>
              <a:ext uri="{FF2B5EF4-FFF2-40B4-BE49-F238E27FC236}">
                <a16:creationId xmlns:a16="http://schemas.microsoft.com/office/drawing/2014/main" id="{58221883-2A2A-FBB8-E189-3DC530A764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grayscl/>
          </a:blip>
          <a:stretch>
            <a:fillRect/>
          </a:stretch>
        </p:blipFill>
        <p:spPr>
          <a:xfrm>
            <a:off x="489854" y="1083340"/>
            <a:ext cx="8403395" cy="472691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ACA0A5E-2CE4-A910-5D02-3C4DB9BC9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115" y="1047750"/>
            <a:ext cx="72536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Processing: </a:t>
            </a: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</a:rPr>
              <a:t>Filtering using 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C3509-F6BF-577D-BC56-B047493FE7EB}"/>
              </a:ext>
            </a:extLst>
          </p:cNvPr>
          <p:cNvSpPr txBox="1"/>
          <p:nvPr/>
        </p:nvSpPr>
        <p:spPr>
          <a:xfrm>
            <a:off x="304800" y="5607506"/>
            <a:ext cx="11769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@3blue1brown</a:t>
            </a:r>
          </a:p>
          <a:p>
            <a:endParaRPr lang="es-ES_tradnl" sz="105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21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A41D7-868E-2843-BDEB-0C5D68CF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" y="3697197"/>
            <a:ext cx="9032084" cy="132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2753-0EFF-A648-B476-FF824A8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5" y="2239019"/>
            <a:ext cx="6725426" cy="965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6B9876-455E-4444-95F5-0D97579E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D1FE-8C2F-CE4F-A6B6-9DB89A1FF6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25D8A83-21C1-6246-8EDD-FCE4994B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74"/>
            <a:ext cx="9144000" cy="46272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B9675-799D-8146-BDF2-3C43DB74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1FD8-8D56-1944-8810-53365705B4BF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ntheon, Rome, Italy">
            <a:extLst>
              <a:ext uri="{FF2B5EF4-FFF2-40B4-BE49-F238E27FC236}">
                <a16:creationId xmlns:a16="http://schemas.microsoft.com/office/drawing/2014/main" id="{98AAD284-B54B-4C78-52D3-3586F4882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t="9524" r="11618" b="13524"/>
          <a:stretch/>
        </p:blipFill>
        <p:spPr bwMode="auto">
          <a:xfrm>
            <a:off x="1781978" y="362003"/>
            <a:ext cx="7685171" cy="573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men working on a computer&#10;&#10;Description automatically generated">
            <a:extLst>
              <a:ext uri="{FF2B5EF4-FFF2-40B4-BE49-F238E27FC236}">
                <a16:creationId xmlns:a16="http://schemas.microsoft.com/office/drawing/2014/main" id="{2D72E8B5-6C65-D085-1CF9-B873688729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4388" b="19831"/>
          <a:stretch/>
        </p:blipFill>
        <p:spPr>
          <a:xfrm rot="21442332">
            <a:off x="3630317" y="3231383"/>
            <a:ext cx="3988493" cy="3022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5828B-BF57-9B75-746E-E83B67BB691E}"/>
              </a:ext>
            </a:extLst>
          </p:cNvPr>
          <p:cNvSpPr/>
          <p:nvPr/>
        </p:nvSpPr>
        <p:spPr>
          <a:xfrm rot="21365105">
            <a:off x="6494536" y="3278450"/>
            <a:ext cx="366136" cy="46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A988B-9A18-94E9-CA90-6C8C3B6112B4}"/>
              </a:ext>
            </a:extLst>
          </p:cNvPr>
          <p:cNvSpPr txBox="1"/>
          <p:nvPr/>
        </p:nvSpPr>
        <p:spPr>
          <a:xfrm rot="21445756">
            <a:off x="2460400" y="2461693"/>
            <a:ext cx="6161046" cy="507831"/>
          </a:xfrm>
          <a:prstGeom prst="rect">
            <a:avLst/>
          </a:prstGeom>
          <a:solidFill>
            <a:srgbClr val="865F44"/>
          </a:solidFill>
        </p:spPr>
        <p:txBody>
          <a:bodyPr wrap="none" rtlCol="0">
            <a:spAutoFit/>
          </a:bodyPr>
          <a:lstStyle/>
          <a:p>
            <a:r>
              <a:rPr lang="en-A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HISTORY OF </a:t>
            </a:r>
            <a:r>
              <a:rPr lang="en-CL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1ABE0-C8C9-F25E-EB5B-67EC6C510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02836" flipH="1">
            <a:off x="5713122" y="3965027"/>
            <a:ext cx="476964" cy="5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1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1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1B35F-0D6E-C44F-B45B-3FBD0FC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B80D-9B42-E14C-AC95-D500CB79F55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4541-D60F-0E45-8419-9C220E1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000"/>
            <a:ext cx="9144000" cy="120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64AEE-FA1D-7447-B53D-037D9E2A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D123-A9CE-8945-B95F-A3633D0B08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7773F-11B3-8C44-8683-B0D1327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6" y="1119004"/>
            <a:ext cx="7370956" cy="4734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3A56B-97F4-1849-B612-8865245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0E6F-5CF5-4A4C-B8B9-B0FB292890CC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9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5C859-84CF-2040-A25B-998BA7D4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E372-A23A-F94F-B00A-DF3DB4BCB0D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39D1-9D83-2341-838C-886166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74950"/>
            <a:ext cx="6553200" cy="130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BDFF-2A2C-F942-A525-51D4C36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759C0-05AA-3049-A551-7BBE8EFEE13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21BA-2023-4941-91A5-F0E38A45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208"/>
            <a:ext cx="9144000" cy="477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CF38-73CC-6F40-BB92-2AF1214A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3A5D-8DA2-D54D-9B32-78E6FA528FD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3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EBF82-EA3F-9E4F-9FB8-48C335CC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E2B58-00D1-F546-BA2C-BB7CFD355D3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9DA5F-58A2-174B-B541-E165C0BC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C6A1-8274-5149-9165-84FA491AEE2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19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 + SoftMax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B9522-71DF-9045-A1B3-69BAB411434D}"/>
              </a:ext>
            </a:extLst>
          </p:cNvPr>
          <p:cNvCxnSpPr/>
          <p:nvPr/>
        </p:nvCxnSpPr>
        <p:spPr>
          <a:xfrm>
            <a:off x="6925405" y="5556579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54FD3-4622-6644-B8D4-4B0C41C958C3}"/>
              </a:ext>
            </a:extLst>
          </p:cNvPr>
          <p:cNvCxnSpPr/>
          <p:nvPr/>
        </p:nvCxnSpPr>
        <p:spPr>
          <a:xfrm>
            <a:off x="7256221" y="5485952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AF105-B44D-F348-BA64-127EA352F5B0}"/>
              </a:ext>
            </a:extLst>
          </p:cNvPr>
          <p:cNvCxnSpPr/>
          <p:nvPr/>
        </p:nvCxnSpPr>
        <p:spPr>
          <a:xfrm>
            <a:off x="7615686" y="5399688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09674-06F5-B140-8A62-EB4AC8EB124D}"/>
              </a:ext>
            </a:extLst>
          </p:cNvPr>
          <p:cNvCxnSpPr/>
          <p:nvPr/>
        </p:nvCxnSpPr>
        <p:spPr>
          <a:xfrm>
            <a:off x="7946502" y="5329061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8A1E43-DAFF-104B-AB07-074459CC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02" y="6044280"/>
            <a:ext cx="254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C0534-AE51-5343-A8AF-3910C05F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43" y="5795313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86F23-2764-C14C-B864-4359348D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25" y="5504812"/>
            <a:ext cx="4699747" cy="106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BBBA7-3696-0E4F-A356-D548463C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2FFD3-BF80-594F-8DFA-A4B76872A74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7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1039E-0618-986F-AE1E-1F6C402C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 3D Simulation copy">
            <a:hlinkClick r:id="" action="ppaction://media"/>
            <a:extLst>
              <a:ext uri="{FF2B5EF4-FFF2-40B4-BE49-F238E27FC236}">
                <a16:creationId xmlns:a16="http://schemas.microsoft.com/office/drawing/2014/main" id="{42D13B5B-336F-6A1C-BF7D-BA26172387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E227E-58E3-F209-329A-78CFF6DC93F2}"/>
              </a:ext>
            </a:extLst>
          </p:cNvPr>
          <p:cNvSpPr txBox="1"/>
          <p:nvPr/>
        </p:nvSpPr>
        <p:spPr>
          <a:xfrm>
            <a:off x="151108" y="5715000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s-ES_tradnl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cibercontrols.org</a:t>
            </a:r>
            <a:endParaRPr lang="es-ES_tradnl" sz="105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17DCA-CBC4-D13D-421A-6D35B095E297}"/>
              </a:ext>
            </a:extLst>
          </p:cNvPr>
          <p:cNvSpPr/>
          <p:nvPr/>
        </p:nvSpPr>
        <p:spPr>
          <a:xfrm>
            <a:off x="0" y="5332386"/>
            <a:ext cx="9368726" cy="382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769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ntheon, Rome, Italy">
            <a:extLst>
              <a:ext uri="{FF2B5EF4-FFF2-40B4-BE49-F238E27FC236}">
                <a16:creationId xmlns:a16="http://schemas.microsoft.com/office/drawing/2014/main" id="{98AAD284-B54B-4C78-52D3-3586F4882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t="9524" r="11618" b="13524"/>
          <a:stretch/>
        </p:blipFill>
        <p:spPr bwMode="auto">
          <a:xfrm>
            <a:off x="1781978" y="362003"/>
            <a:ext cx="7685171" cy="573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men working on a computer&#10;&#10;Description automatically generated">
            <a:extLst>
              <a:ext uri="{FF2B5EF4-FFF2-40B4-BE49-F238E27FC236}">
                <a16:creationId xmlns:a16="http://schemas.microsoft.com/office/drawing/2014/main" id="{2D72E8B5-6C65-D085-1CF9-B873688729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4388" b="19831"/>
          <a:stretch/>
        </p:blipFill>
        <p:spPr>
          <a:xfrm rot="21442332">
            <a:off x="3630317" y="3231383"/>
            <a:ext cx="3988493" cy="3022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5828B-BF57-9B75-746E-E83B67BB691E}"/>
              </a:ext>
            </a:extLst>
          </p:cNvPr>
          <p:cNvSpPr/>
          <p:nvPr/>
        </p:nvSpPr>
        <p:spPr>
          <a:xfrm rot="21365105">
            <a:off x="6494536" y="3278450"/>
            <a:ext cx="366136" cy="46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A988B-9A18-94E9-CA90-6C8C3B6112B4}"/>
              </a:ext>
            </a:extLst>
          </p:cNvPr>
          <p:cNvSpPr txBox="1"/>
          <p:nvPr/>
        </p:nvSpPr>
        <p:spPr>
          <a:xfrm rot="21445756">
            <a:off x="2460400" y="2461693"/>
            <a:ext cx="6161046" cy="507831"/>
          </a:xfrm>
          <a:prstGeom prst="rect">
            <a:avLst/>
          </a:prstGeom>
          <a:solidFill>
            <a:srgbClr val="865F44"/>
          </a:solidFill>
        </p:spPr>
        <p:txBody>
          <a:bodyPr wrap="none" rtlCol="0">
            <a:spAutoFit/>
          </a:bodyPr>
          <a:lstStyle/>
          <a:p>
            <a:r>
              <a:rPr lang="en-A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HISTORY OF COMPUTER VISION</a:t>
            </a:r>
            <a:endParaRPr lang="en-CL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1ABE0-C8C9-F25E-EB5B-67EC6C510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02836" flipH="1">
            <a:off x="5713122" y="3965027"/>
            <a:ext cx="476964" cy="5380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2EA941-3325-5535-1505-FF5F838FBA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0045"/>
          <a:stretch/>
        </p:blipFill>
        <p:spPr>
          <a:xfrm>
            <a:off x="106876" y="1749409"/>
            <a:ext cx="4320540" cy="812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642C4-8381-9E51-EBCC-E3EDA49302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464" b="35140"/>
          <a:stretch/>
        </p:blipFill>
        <p:spPr>
          <a:xfrm>
            <a:off x="85438" y="2951017"/>
            <a:ext cx="4320540" cy="98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F4A08D-C6DA-9A74-5478-C7E5EA5001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604"/>
          <a:stretch/>
        </p:blipFill>
        <p:spPr>
          <a:xfrm>
            <a:off x="106876" y="4234846"/>
            <a:ext cx="4320540" cy="9877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221C96-C182-C7B0-474B-DDA96804AFF8}"/>
              </a:ext>
            </a:extLst>
          </p:cNvPr>
          <p:cNvGrpSpPr/>
          <p:nvPr/>
        </p:nvGrpSpPr>
        <p:grpSpPr>
          <a:xfrm>
            <a:off x="4939882" y="1127355"/>
            <a:ext cx="3971925" cy="4819919"/>
            <a:chOff x="6586509" y="-70935"/>
            <a:chExt cx="5295900" cy="642655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B34021-953B-DFD8-B8DA-64C84056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6509" y="907324"/>
              <a:ext cx="5295900" cy="5448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1E9388-F258-BD40-E49E-E6FB844C866C}"/>
                </a:ext>
              </a:extLst>
            </p:cNvPr>
            <p:cNvSpPr txBox="1"/>
            <p:nvPr/>
          </p:nvSpPr>
          <p:spPr>
            <a:xfrm>
              <a:off x="6586509" y="-70935"/>
              <a:ext cx="5295900" cy="861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 recognition based on normalized distances and ratios among feature points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0FD851-3353-7E1A-BBB9-ED465A72E3BE}"/>
              </a:ext>
            </a:extLst>
          </p:cNvPr>
          <p:cNvGrpSpPr/>
          <p:nvPr/>
        </p:nvGrpSpPr>
        <p:grpSpPr>
          <a:xfrm>
            <a:off x="4427416" y="1861049"/>
            <a:ext cx="512466" cy="4086225"/>
            <a:chOff x="5903221" y="1338398"/>
            <a:chExt cx="683288" cy="54483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8C253E-1A10-E10E-F97E-F41FDF19D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3221" y="1338398"/>
              <a:ext cx="683288" cy="316399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1BE179-EB0A-6483-2927-1E435C1CC5F7}"/>
                </a:ext>
              </a:extLst>
            </p:cNvPr>
            <p:cNvCxnSpPr>
              <a:cxnSpLocks/>
            </p:cNvCxnSpPr>
            <p:nvPr/>
          </p:nvCxnSpPr>
          <p:spPr>
            <a:xfrm>
              <a:off x="5903221" y="5820451"/>
              <a:ext cx="683288" cy="96624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8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6F152-B47A-384F-B55F-5A590BF8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976F4-4B38-9D4A-90B1-ECD4BF6A55A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580124" y="2185313"/>
            <a:ext cx="7030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3888" y="970690"/>
            <a:ext cx="45602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27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758B2-91E1-7F40-BC4A-D4FEF02B0148}"/>
              </a:ext>
            </a:extLst>
          </p:cNvPr>
          <p:cNvGrpSpPr/>
          <p:nvPr/>
        </p:nvGrpSpPr>
        <p:grpSpPr>
          <a:xfrm>
            <a:off x="3192007" y="4045799"/>
            <a:ext cx="3813624" cy="876933"/>
            <a:chOff x="4256009" y="4251399"/>
            <a:chExt cx="5084833" cy="116924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3A3959F-8EB4-8B4C-BC49-F1887910289D}"/>
                </a:ext>
              </a:extLst>
            </p:cNvPr>
            <p:cNvSpPr/>
            <p:nvPr/>
          </p:nvSpPr>
          <p:spPr>
            <a:xfrm>
              <a:off x="5090423" y="4251399"/>
              <a:ext cx="2486025" cy="1169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 Classification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50C335-1086-0449-8D3F-08BE2AB91C4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4256009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594521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95275E-7A3D-FC41-89C8-1A631E698801}"/>
                </a:ext>
              </a:extLst>
            </p:cNvPr>
            <p:cNvSpPr/>
            <p:nvPr/>
          </p:nvSpPr>
          <p:spPr>
            <a:xfrm>
              <a:off x="8513265" y="4605188"/>
              <a:ext cx="82757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'dog’</a:t>
              </a:r>
              <a:endParaRPr lang="en-US" dirty="0"/>
            </a:p>
          </p:txBody>
        </p:sp>
      </p:grp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71" y="3737398"/>
            <a:ext cx="1485000" cy="1485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1956390" y="5255272"/>
            <a:ext cx="5307455" cy="646331"/>
            <a:chOff x="2608519" y="5864032"/>
            <a:chExt cx="7076607" cy="8617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49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109562" y="5864032"/>
              <a:ext cx="157556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0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3959F-8EB4-8B4C-BC49-F1887910289D}"/>
              </a:ext>
            </a:extLst>
          </p:cNvPr>
          <p:cNvSpPr/>
          <p:nvPr/>
        </p:nvSpPr>
        <p:spPr>
          <a:xfrm>
            <a:off x="3817818" y="4045799"/>
            <a:ext cx="1864519" cy="876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Image Classification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0C335-1086-0449-8D3F-08BE2AB91C4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192007" y="4484266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576288-E500-3D4B-BF57-9F43C8FC9FAE}"/>
              </a:ext>
            </a:extLst>
          </p:cNvPr>
          <p:cNvCxnSpPr/>
          <p:nvPr/>
        </p:nvCxnSpPr>
        <p:spPr>
          <a:xfrm>
            <a:off x="5695891" y="4484266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595275E-7A3D-FC41-89C8-1A631E698801}"/>
              </a:ext>
            </a:extLst>
          </p:cNvPr>
          <p:cNvSpPr/>
          <p:nvPr/>
        </p:nvSpPr>
        <p:spPr>
          <a:xfrm>
            <a:off x="6384949" y="4311141"/>
            <a:ext cx="554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'cat’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36DA6-7CC4-E941-8EE6-CC9168A9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15771" y="3740368"/>
            <a:ext cx="1485000" cy="14790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A0F993E-C817-4240-A59B-6899D6E288D2}"/>
              </a:ext>
            </a:extLst>
          </p:cNvPr>
          <p:cNvGrpSpPr/>
          <p:nvPr/>
        </p:nvGrpSpPr>
        <p:grpSpPr>
          <a:xfrm>
            <a:off x="1956390" y="5255272"/>
            <a:ext cx="5307455" cy="646331"/>
            <a:chOff x="2608519" y="5864032"/>
            <a:chExt cx="7076607" cy="8617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49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FEDCED-6F92-0045-AB10-320FA2E98032}"/>
                </a:ext>
              </a:extLst>
            </p:cNvPr>
            <p:cNvSpPr/>
            <p:nvPr/>
          </p:nvSpPr>
          <p:spPr>
            <a:xfrm>
              <a:off x="8109562" y="5864032"/>
              <a:ext cx="157556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53888" y="970690"/>
            <a:ext cx="45602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27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580124" y="2185313"/>
            <a:ext cx="7030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</p:spTree>
    <p:extLst>
      <p:ext uri="{BB962C8B-B14F-4D97-AF65-F5344CB8AC3E}">
        <p14:creationId xmlns:p14="http://schemas.microsoft.com/office/powerpoint/2010/main" val="1843792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" y="1743494"/>
            <a:ext cx="9121175" cy="33729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2005" y="5393774"/>
            <a:ext cx="1104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Input 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61115" y="4534892"/>
            <a:ext cx="77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Layers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2693" y="4801991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  <a:endParaRPr lang="en-US" dirty="0">
              <a:latin typeface="Gill Sans MT" panose="020B0502020104020203" pitchFamily="34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EABA11-B941-FE44-B41C-676389655CAD}"/>
              </a:ext>
            </a:extLst>
          </p:cNvPr>
          <p:cNvCxnSpPr/>
          <p:nvPr/>
        </p:nvCxnSpPr>
        <p:spPr>
          <a:xfrm>
            <a:off x="264194" y="4986649"/>
            <a:ext cx="0" cy="40712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E5F3C7-C87C-464E-A270-456117909E16}"/>
              </a:ext>
            </a:extLst>
          </p:cNvPr>
          <p:cNvGrpSpPr/>
          <p:nvPr/>
        </p:nvGrpSpPr>
        <p:grpSpPr>
          <a:xfrm>
            <a:off x="7200899" y="4117354"/>
            <a:ext cx="1705793" cy="1785617"/>
            <a:chOff x="9601199" y="4346805"/>
            <a:chExt cx="2274390" cy="238082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F4121-4FD9-854C-A09D-9B5F86768553}"/>
                </a:ext>
              </a:extLst>
            </p:cNvPr>
            <p:cNvGrpSpPr/>
            <p:nvPr/>
          </p:nvGrpSpPr>
          <p:grpSpPr>
            <a:xfrm>
              <a:off x="10557664" y="6116144"/>
              <a:ext cx="458520" cy="206238"/>
              <a:chOff x="9004282" y="3842170"/>
              <a:chExt cx="458520" cy="206238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59E7B06-9A34-4743-BA03-E9651C8013F0}"/>
                  </a:ext>
                </a:extLst>
              </p:cNvPr>
              <p:cNvCxnSpPr/>
              <p:nvPr/>
            </p:nvCxnSpPr>
            <p:spPr>
              <a:xfrm>
                <a:off x="9004282" y="3842170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5ACBC1-D238-6E47-94EC-BB27E16EA89A}"/>
                  </a:ext>
                </a:extLst>
              </p:cNvPr>
              <p:cNvCxnSpPr/>
              <p:nvPr/>
            </p:nvCxnSpPr>
            <p:spPr>
              <a:xfrm>
                <a:off x="9005602" y="4048408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5ED822-DCD8-BA4D-A61A-D59F7FEE6FC8}"/>
                </a:ext>
              </a:extLst>
            </p:cNvPr>
            <p:cNvSpPr/>
            <p:nvPr/>
          </p:nvSpPr>
          <p:spPr>
            <a:xfrm>
              <a:off x="11099308" y="5865853"/>
              <a:ext cx="776281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Dog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Cat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3A551F-27B6-3D47-AFEE-4AD93186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A8AF0C-C78E-1040-A247-B743F089E589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BC9002-8C16-254E-ABB6-A703053733CF}"/>
                </a:ext>
              </a:extLst>
            </p:cNvPr>
            <p:cNvSpPr/>
            <p:nvPr/>
          </p:nvSpPr>
          <p:spPr>
            <a:xfrm>
              <a:off x="11086393" y="4346805"/>
              <a:ext cx="396000" cy="396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83C449C-783E-3844-93F3-B8B7368A0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4911" y="4646553"/>
              <a:ext cx="673306" cy="104613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53888" y="970690"/>
            <a:ext cx="45352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27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004D7E-ED56-E44A-8FE4-C2B1E79E71B6}"/>
              </a:ext>
            </a:extLst>
          </p:cNvPr>
          <p:cNvSpPr txBox="1"/>
          <p:nvPr/>
        </p:nvSpPr>
        <p:spPr>
          <a:xfrm>
            <a:off x="4702078" y="959259"/>
            <a:ext cx="4131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7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27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4790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" y="1743494"/>
            <a:ext cx="9121175" cy="33729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45DC45-9002-534F-A5DE-903213B0DD2B}"/>
              </a:ext>
            </a:extLst>
          </p:cNvPr>
          <p:cNvGrpSpPr/>
          <p:nvPr/>
        </p:nvGrpSpPr>
        <p:grpSpPr>
          <a:xfrm>
            <a:off x="238156" y="1865942"/>
            <a:ext cx="1298273" cy="3274886"/>
            <a:chOff x="317541" y="1344923"/>
            <a:chExt cx="1731030" cy="43665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876B73-2BB6-1042-928D-8D9215E69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42" y="1714256"/>
              <a:ext cx="1521055" cy="17483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9F0C2-C3BF-7942-8EBD-8D406DBE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41" y="4005807"/>
              <a:ext cx="1705630" cy="17056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39AC6-9ADA-F441-BF49-EE9F81C8F536}"/>
                </a:ext>
              </a:extLst>
            </p:cNvPr>
            <p:cNvSpPr txBox="1"/>
            <p:nvPr/>
          </p:nvSpPr>
          <p:spPr>
            <a:xfrm>
              <a:off x="368342" y="1344923"/>
              <a:ext cx="89383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Dogs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6E98B-6316-254C-A3C2-D3CA8C149885}"/>
                </a:ext>
              </a:extLst>
            </p:cNvPr>
            <p:cNvSpPr txBox="1"/>
            <p:nvPr/>
          </p:nvSpPr>
          <p:spPr>
            <a:xfrm>
              <a:off x="317541" y="3715995"/>
              <a:ext cx="8147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Cats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B4D9EEB-38B5-4C41-AFAB-662744C63B11}"/>
              </a:ext>
            </a:extLst>
          </p:cNvPr>
          <p:cNvSpPr/>
          <p:nvPr/>
        </p:nvSpPr>
        <p:spPr>
          <a:xfrm>
            <a:off x="305981" y="5354948"/>
            <a:ext cx="1181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Training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266C9C-BCED-A54F-93DD-9922F1284D65}"/>
              </a:ext>
            </a:extLst>
          </p:cNvPr>
          <p:cNvGrpSpPr/>
          <p:nvPr/>
        </p:nvGrpSpPr>
        <p:grpSpPr>
          <a:xfrm>
            <a:off x="4187523" y="2198271"/>
            <a:ext cx="4353558" cy="3503686"/>
            <a:chOff x="6016498" y="1523333"/>
            <a:chExt cx="5804744" cy="4671581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C922FB4-545E-3C4C-AF8E-72E8D181F0FC}"/>
                </a:ext>
              </a:extLst>
            </p:cNvPr>
            <p:cNvSpPr/>
            <p:nvPr/>
          </p:nvSpPr>
          <p:spPr>
            <a:xfrm>
              <a:off x="10602319" y="3767826"/>
              <a:ext cx="406400" cy="3175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573319-6A14-5840-8CF7-C6A8789C7AF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4005807"/>
              <a:ext cx="502920" cy="5029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6EB17A-665D-A845-972C-69338255CDD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3386826"/>
              <a:ext cx="502920" cy="502920"/>
            </a:xfrm>
            <a:prstGeom prst="rect">
              <a:avLst/>
            </a:prstGeom>
          </p:spPr>
        </p:pic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D8969733-FCD0-0F4D-B5A4-F917B1DCB79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155080" y="10271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C0E0D-F32C-8D49-9054-EE77170ED8B7}"/>
                </a:ext>
              </a:extLst>
            </p:cNvPr>
            <p:cNvSpPr txBox="1"/>
            <p:nvPr/>
          </p:nvSpPr>
          <p:spPr>
            <a:xfrm>
              <a:off x="6016498" y="1523333"/>
              <a:ext cx="10349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B02760-E408-7845-8694-6D1BEA64FA50}"/>
                </a:ext>
              </a:extLst>
            </p:cNvPr>
            <p:cNvSpPr txBox="1"/>
            <p:nvPr/>
          </p:nvSpPr>
          <p:spPr>
            <a:xfrm>
              <a:off x="8778935" y="5702471"/>
              <a:ext cx="24079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E1A07-CAF6-7C41-A90E-C3006257582A}"/>
              </a:ext>
            </a:extLst>
          </p:cNvPr>
          <p:cNvSpPr/>
          <p:nvPr/>
        </p:nvSpPr>
        <p:spPr>
          <a:xfrm>
            <a:off x="3349480" y="4647153"/>
            <a:ext cx="1980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Trained Model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20" name="Picture 19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83D0C5A3-0752-4C4E-B330-4723D8588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51" y="2742586"/>
            <a:ext cx="1485000" cy="14850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orthographicFront">
              <a:rot lat="2460000" lon="18840000" rev="0"/>
            </a:camera>
            <a:lightRig rig="threePt" dir="t"/>
          </a:scene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5280FC-29AF-D541-839A-C1B1D32F99E3}"/>
              </a:ext>
            </a:extLst>
          </p:cNvPr>
          <p:cNvSpPr/>
          <p:nvPr/>
        </p:nvSpPr>
        <p:spPr>
          <a:xfrm>
            <a:off x="7491229" y="3827453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'dog’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79E986-CF81-B647-B650-E3D63826A910}"/>
              </a:ext>
            </a:extLst>
          </p:cNvPr>
          <p:cNvGrpSpPr/>
          <p:nvPr/>
        </p:nvGrpSpPr>
        <p:grpSpPr>
          <a:xfrm>
            <a:off x="6779199" y="4115620"/>
            <a:ext cx="810000" cy="1209878"/>
            <a:chOff x="9601199" y="5097608"/>
            <a:chExt cx="1080000" cy="1613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867E0D-8E68-0141-AE71-9C2A00BC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18CDFC-26B1-864B-9348-CDCBE71D1917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9C82AB-2BBE-364B-A070-BB14D6188601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813" y="5097608"/>
              <a:ext cx="5605" cy="533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71B8598E-96FD-6B4A-85FF-AB1357C56395}"/>
              </a:ext>
            </a:extLst>
          </p:cNvPr>
          <p:cNvSpPr/>
          <p:nvPr/>
        </p:nvSpPr>
        <p:spPr>
          <a:xfrm>
            <a:off x="7087810" y="4784404"/>
            <a:ext cx="266700" cy="274320"/>
          </a:xfrm>
          <a:custGeom>
            <a:avLst/>
            <a:gdLst>
              <a:gd name="connsiteX0" fmla="*/ 5080 w 345440"/>
              <a:gd name="connsiteY0" fmla="*/ 320040 h 365760"/>
              <a:gd name="connsiteX1" fmla="*/ 0 w 345440"/>
              <a:gd name="connsiteY1" fmla="*/ 71120 h 365760"/>
              <a:gd name="connsiteX2" fmla="*/ 111760 w 345440"/>
              <a:gd name="connsiteY2" fmla="*/ 0 h 365760"/>
              <a:gd name="connsiteX3" fmla="*/ 345440 w 345440"/>
              <a:gd name="connsiteY3" fmla="*/ 25400 h 365760"/>
              <a:gd name="connsiteX4" fmla="*/ 345440 w 345440"/>
              <a:gd name="connsiteY4" fmla="*/ 304800 h 365760"/>
              <a:gd name="connsiteX5" fmla="*/ 243840 w 345440"/>
              <a:gd name="connsiteY5" fmla="*/ 365760 h 365760"/>
              <a:gd name="connsiteX6" fmla="*/ 5080 w 345440"/>
              <a:gd name="connsiteY6" fmla="*/ 320040 h 365760"/>
              <a:gd name="connsiteX0" fmla="*/ 0 w 355600"/>
              <a:gd name="connsiteY0" fmla="*/ 350520 h 365760"/>
              <a:gd name="connsiteX1" fmla="*/ 10160 w 355600"/>
              <a:gd name="connsiteY1" fmla="*/ 71120 h 365760"/>
              <a:gd name="connsiteX2" fmla="*/ 121920 w 355600"/>
              <a:gd name="connsiteY2" fmla="*/ 0 h 365760"/>
              <a:gd name="connsiteX3" fmla="*/ 355600 w 355600"/>
              <a:gd name="connsiteY3" fmla="*/ 25400 h 365760"/>
              <a:gd name="connsiteX4" fmla="*/ 355600 w 355600"/>
              <a:gd name="connsiteY4" fmla="*/ 304800 h 365760"/>
              <a:gd name="connsiteX5" fmla="*/ 254000 w 355600"/>
              <a:gd name="connsiteY5" fmla="*/ 365760 h 365760"/>
              <a:gd name="connsiteX6" fmla="*/ 0 w 355600"/>
              <a:gd name="connsiteY6" fmla="*/ 35052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600" h="365760">
                <a:moveTo>
                  <a:pt x="0" y="350520"/>
                </a:moveTo>
                <a:lnTo>
                  <a:pt x="10160" y="71120"/>
                </a:lnTo>
                <a:lnTo>
                  <a:pt x="121920" y="0"/>
                </a:lnTo>
                <a:lnTo>
                  <a:pt x="355600" y="25400"/>
                </a:lnTo>
                <a:lnTo>
                  <a:pt x="355600" y="304800"/>
                </a:lnTo>
                <a:lnTo>
                  <a:pt x="254000" y="365760"/>
                </a:lnTo>
                <a:lnTo>
                  <a:pt x="0" y="35052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9EEC21-456A-224E-ADEA-F907C5FC9083}"/>
              </a:ext>
            </a:extLst>
          </p:cNvPr>
          <p:cNvSpPr txBox="1"/>
          <p:nvPr/>
        </p:nvSpPr>
        <p:spPr>
          <a:xfrm>
            <a:off x="53888" y="970690"/>
            <a:ext cx="45352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27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B34082-6D4B-824A-AE5E-0648D471F18F}"/>
              </a:ext>
            </a:extLst>
          </p:cNvPr>
          <p:cNvCxnSpPr>
            <a:cxnSpLocks/>
          </p:cNvCxnSpPr>
          <p:nvPr/>
        </p:nvCxnSpPr>
        <p:spPr>
          <a:xfrm>
            <a:off x="950616" y="3481585"/>
            <a:ext cx="724950" cy="69629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D282B5-ADD1-5845-AD2F-A32B186AAED8}"/>
              </a:ext>
            </a:extLst>
          </p:cNvPr>
          <p:cNvSpPr txBox="1"/>
          <p:nvPr/>
        </p:nvSpPr>
        <p:spPr>
          <a:xfrm>
            <a:off x="4702078" y="959259"/>
            <a:ext cx="4131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7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27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0507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9" grpId="0"/>
      <p:bldP spid="22" grpId="0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" y="1574798"/>
            <a:ext cx="169200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0" y="3906927"/>
            <a:ext cx="1692000" cy="16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18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18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cxnSpLocks/>
            <a:stCxn id="11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A530D-A101-9B40-85E9-5028159FA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91" y="2434711"/>
            <a:ext cx="5054308" cy="1885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0CCB0-3BAC-5844-9467-46E02817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45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59EDA-F177-1049-835E-C3FAA290DF9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5F5864-ED3C-4B01-B5C6-D749C280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Eyes vs. Nose Recognizer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46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74C6B-FF3B-704A-A929-83F4339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693954"/>
            <a:ext cx="4588023" cy="273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0BB7-35E7-A14C-91A2-5B183CD7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3" y="3616090"/>
            <a:ext cx="4768634" cy="2735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47B07-9074-EA42-B4C7-6DDB5C2E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DC8F-542A-A246-A116-E73784540779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75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6B48B-5F67-6B4F-944D-5F20E4A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6" y="0"/>
            <a:ext cx="6922661" cy="690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77482-4ABA-E74E-A872-9D8745F6C718}"/>
              </a:ext>
            </a:extLst>
          </p:cNvPr>
          <p:cNvSpPr txBox="1"/>
          <p:nvPr/>
        </p:nvSpPr>
        <p:spPr>
          <a:xfrm>
            <a:off x="291830" y="5252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Eyes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8A24B-0FC2-5D47-9993-38322BB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113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39993-4018-764C-B0BF-134F94E4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1" y="-14591"/>
            <a:ext cx="6867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C64E-AF8F-014F-9A21-82E978386CC9}"/>
              </a:ext>
            </a:extLst>
          </p:cNvPr>
          <p:cNvSpPr txBox="1"/>
          <p:nvPr/>
        </p:nvSpPr>
        <p:spPr>
          <a:xfrm>
            <a:off x="291830" y="525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663BA-66BF-C544-A766-4DCE54FA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51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2" y="539962"/>
            <a:ext cx="8148637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CVPR 1991 Best Paper Award</a:t>
            </a:r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2389D2D8-E369-A7C1-7AA3-0EF3746B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" y="1673917"/>
            <a:ext cx="5829300" cy="4215496"/>
          </a:xfrm>
          <a:prstGeom prst="rect">
            <a:avLst/>
          </a:prstGeom>
        </p:spPr>
      </p:pic>
      <p:pic>
        <p:nvPicPr>
          <p:cNvPr id="10" name="Picture 9" descr="A collage of a person's face&#10;&#10;Description automatically generated">
            <a:extLst>
              <a:ext uri="{FF2B5EF4-FFF2-40B4-BE49-F238E27FC236}">
                <a16:creationId xmlns:a16="http://schemas.microsoft.com/office/drawing/2014/main" id="{1C0B9E06-6683-822C-AABD-D934E788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38" y="1193588"/>
            <a:ext cx="3362325" cy="4695825"/>
          </a:xfrm>
          <a:prstGeom prst="rect">
            <a:avLst/>
          </a:prstGeom>
        </p:spPr>
      </p:pic>
      <p:pic>
        <p:nvPicPr>
          <p:cNvPr id="12" name="Picture 11" descr="A close-up of a person's face&#10;&#10;Description automatically generated">
            <a:extLst>
              <a:ext uri="{FF2B5EF4-FFF2-40B4-BE49-F238E27FC236}">
                <a16:creationId xmlns:a16="http://schemas.microsoft.com/office/drawing/2014/main" id="{D0020C81-2464-31D8-B226-81753AA9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4" y="4967357"/>
            <a:ext cx="5116476" cy="10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09EB23-0472-76B6-D9FA-CF6E010CD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E96210-A45B-1AF3-4C20-940CD5D68B3E}"/>
              </a:ext>
            </a:extLst>
          </p:cNvPr>
          <p:cNvSpPr txBox="1"/>
          <p:nvPr/>
        </p:nvSpPr>
        <p:spPr>
          <a:xfrm>
            <a:off x="291830" y="525294"/>
            <a:ext cx="14927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9300"/>
                </a:solidFill>
              </a:rPr>
              <a:t>Eyes</a:t>
            </a:r>
          </a:p>
          <a:p>
            <a:pPr algn="ctr"/>
            <a:r>
              <a:rPr lang="en-US" sz="3600" dirty="0">
                <a:solidFill>
                  <a:srgbClr val="FF9300"/>
                </a:solidFill>
              </a:rPr>
              <a:t> &amp;</a:t>
            </a:r>
          </a:p>
          <a:p>
            <a:pPr algn="ctr"/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224A3-588B-C3C7-048E-B922C5EF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50</a:t>
            </a:fld>
            <a:endParaRPr lang="es-E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532C42-9C37-68F2-1B1C-E76A95E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694" y="365173"/>
            <a:ext cx="4062663" cy="61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13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953FE-83E5-9760-E825-3194B0327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243CC7-73E9-FF4C-F13F-9E9AE9A9FE32}"/>
              </a:ext>
            </a:extLst>
          </p:cNvPr>
          <p:cNvSpPr txBox="1"/>
          <p:nvPr/>
        </p:nvSpPr>
        <p:spPr>
          <a:xfrm>
            <a:off x="291830" y="525294"/>
            <a:ext cx="14927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9300"/>
                </a:solidFill>
              </a:rPr>
              <a:t>Eyes</a:t>
            </a:r>
          </a:p>
          <a:p>
            <a:pPr algn="ctr"/>
            <a:r>
              <a:rPr lang="en-US" sz="3600" dirty="0">
                <a:solidFill>
                  <a:srgbClr val="FF9300"/>
                </a:solidFill>
              </a:rPr>
              <a:t> &amp;</a:t>
            </a:r>
          </a:p>
          <a:p>
            <a:pPr algn="ctr"/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C9FB6-F15F-1D21-E496-B2538FB2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51</a:t>
            </a:fld>
            <a:endParaRPr lang="es-E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68BC9B-50FA-5AC0-97FD-3943F539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694" y="365173"/>
            <a:ext cx="4062663" cy="611817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95C90A-6B92-6CB2-BDE0-5F06A7C1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493" y="1378393"/>
            <a:ext cx="5617414" cy="86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2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D1AC9-DA2E-AB58-9B7F-020F2274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172B9A-2443-71ED-99EF-64BD1B12999B}"/>
              </a:ext>
            </a:extLst>
          </p:cNvPr>
          <p:cNvSpPr txBox="1"/>
          <p:nvPr/>
        </p:nvSpPr>
        <p:spPr>
          <a:xfrm>
            <a:off x="291830" y="525294"/>
            <a:ext cx="14927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9300"/>
                </a:solidFill>
              </a:rPr>
              <a:t>Eyes</a:t>
            </a:r>
          </a:p>
          <a:p>
            <a:pPr algn="ctr"/>
            <a:r>
              <a:rPr lang="en-US" sz="3600" dirty="0">
                <a:solidFill>
                  <a:srgbClr val="FF9300"/>
                </a:solidFill>
              </a:rPr>
              <a:t> &amp;</a:t>
            </a:r>
          </a:p>
          <a:p>
            <a:pPr algn="ctr"/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B0F95-F122-2B5D-343D-546AB91C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52</a:t>
            </a:fld>
            <a:endParaRPr lang="es-ES"/>
          </a:p>
        </p:txBody>
      </p:sp>
      <p:pic>
        <p:nvPicPr>
          <p:cNvPr id="7" name="Picture 6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E4EF024-65A7-9D6D-DDB2-6B685211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88" y="1132185"/>
            <a:ext cx="7772400" cy="48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3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65573-79D0-094E-8AE0-349DD979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60"/>
            <a:ext cx="9144000" cy="46020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7C48-6342-2A46-8B04-1D1E888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53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D9DF3-D2D5-2948-AACE-A6D9ADB7A02E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98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BC51C3-D6FF-B744-98C3-2FCB31EA206E}"/>
              </a:ext>
            </a:extLst>
          </p:cNvPr>
          <p:cNvSpPr txBox="1"/>
          <p:nvPr/>
        </p:nvSpPr>
        <p:spPr>
          <a:xfrm>
            <a:off x="291830" y="525294"/>
            <a:ext cx="562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Implementation in </a:t>
            </a:r>
            <a:r>
              <a:rPr lang="en-US" sz="3600" dirty="0" err="1">
                <a:solidFill>
                  <a:srgbClr val="FF9300"/>
                </a:solidFill>
              </a:rPr>
              <a:t>PyTorch</a:t>
            </a:r>
            <a:endParaRPr lang="en-US" sz="3600" dirty="0">
              <a:solidFill>
                <a:srgbClr val="FF93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D860E-0B23-FC43-B406-4A3E1407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4"/>
            <a:ext cx="9144000" cy="38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10313-7EDB-774A-B39D-10DC1321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0308"/>
            <a:ext cx="9144000" cy="2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E6BD74F-8B50-B24A-8994-26F29291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99" y="266390"/>
            <a:ext cx="4683512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B2421A9-C969-394B-BAEF-88AF944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42" y="3429000"/>
            <a:ext cx="4611826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15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120F7-A47E-B148-8F68-024D1EE0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28" y="1232675"/>
            <a:ext cx="425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MNIST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9C4D132-A191-C44E-96B6-66D963D6F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5406" r="2160" b="11603"/>
          <a:stretch/>
        </p:blipFill>
        <p:spPr bwMode="auto">
          <a:xfrm>
            <a:off x="1081668" y="1940312"/>
            <a:ext cx="7237142" cy="36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50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Defects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E4A58B-D4D5-FF45-84E8-9550C8D7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925"/>
            <a:ext cx="9144000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Cats vs Dogs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854327-2CB4-F242-9ADB-C96A15A1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8778"/>
            <a:ext cx="8160173" cy="49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01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720329"/>
            <a:ext cx="6172200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ECCV 2004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06F65-35EE-DE63-6DC0-5F9FF912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3" y="1640761"/>
            <a:ext cx="4510334" cy="3874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8DD88-B7C1-FC76-11DF-9F33E3CF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08" y="1342636"/>
            <a:ext cx="3345909" cy="229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B0B80-08B8-9B21-E932-1F2BE8481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770" y="3864769"/>
            <a:ext cx="1434749" cy="16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9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60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F3D8D7-0069-2C43-B11D-3E9E9B56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9037"/>
            <a:ext cx="9144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7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61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50A70B6-9D28-2746-8670-710A7ACF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97262" y="-54113"/>
            <a:ext cx="5188044" cy="76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907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DDEA5-222B-F341-9783-23182A9A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303"/>
            <a:ext cx="9144000" cy="515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B43C2-5A8C-5A42-94BE-90975424D564}"/>
              </a:ext>
            </a:extLst>
          </p:cNvPr>
          <p:cNvSpPr txBox="1"/>
          <p:nvPr/>
        </p:nvSpPr>
        <p:spPr>
          <a:xfrm>
            <a:off x="249765" y="297888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Pre-Trained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D4BF0-350F-2F45-BEA3-656AC105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62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F2904-5148-8B40-AB3D-6B4D8998879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03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E29E-6130-7D46-854A-82544EC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" y="0"/>
            <a:ext cx="849475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1FD5C-4AEB-9746-8332-BD29978B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270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F5F8C-59CA-C544-AA26-920A6BF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" y="0"/>
            <a:ext cx="831969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D0739-898C-CF43-A1CB-1C3915F3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95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775033"/>
            <a:ext cx="3386137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CVPR 2014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D3EA7E-2951-7B19-8C8A-B30DB469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82" y="1820949"/>
            <a:ext cx="4400550" cy="1162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707FA-B6B3-5107-2F09-BC377792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2" y="3152615"/>
            <a:ext cx="4085459" cy="14447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C7672-74E7-C5C2-B2B9-A7B834561F05}"/>
              </a:ext>
            </a:extLst>
          </p:cNvPr>
          <p:cNvGrpSpPr/>
          <p:nvPr/>
        </p:nvGrpSpPr>
        <p:grpSpPr>
          <a:xfrm>
            <a:off x="5045251" y="787733"/>
            <a:ext cx="3943350" cy="4165267"/>
            <a:chOff x="6727001" y="-92689"/>
            <a:chExt cx="5257800" cy="55536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D2B047-CBA8-8D0E-B818-A93041959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001" y="1397000"/>
              <a:ext cx="5257800" cy="4064000"/>
            </a:xfrm>
            <a:prstGeom prst="rect">
              <a:avLst/>
            </a:prstGeom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80B0975-9297-2212-F9B9-3ADB004EC5A8}"/>
                </a:ext>
              </a:extLst>
            </p:cNvPr>
            <p:cNvSpPr txBox="1">
              <a:spLocks/>
            </p:cNvSpPr>
            <p:nvPr/>
          </p:nvSpPr>
          <p:spPr>
            <a:xfrm>
              <a:off x="6727001" y="-92689"/>
              <a:ext cx="3822465" cy="11430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BMVC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04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2" y="1063229"/>
            <a:ext cx="3513137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CVPR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20DCE-00DA-63F6-CFA5-59F078C9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8" y="1843923"/>
            <a:ext cx="4055999" cy="963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583EB6-5182-CE5C-360C-53BEE171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43" y="3233966"/>
            <a:ext cx="4281644" cy="13729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42FD9F-6E30-9A0F-8B8D-7844EA24049A}"/>
              </a:ext>
            </a:extLst>
          </p:cNvPr>
          <p:cNvGrpSpPr/>
          <p:nvPr/>
        </p:nvGrpSpPr>
        <p:grpSpPr>
          <a:xfrm>
            <a:off x="4740694" y="1047750"/>
            <a:ext cx="3968186" cy="3408195"/>
            <a:chOff x="6320925" y="254000"/>
            <a:chExt cx="5290915" cy="4544260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80B0975-9297-2212-F9B9-3ADB004EC5A8}"/>
                </a:ext>
              </a:extLst>
            </p:cNvPr>
            <p:cNvSpPr txBox="1">
              <a:spLocks/>
            </p:cNvSpPr>
            <p:nvPr/>
          </p:nvSpPr>
          <p:spPr>
            <a:xfrm>
              <a:off x="6727000" y="254000"/>
              <a:ext cx="3805532" cy="11430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CVPR 2022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B743A0-983C-EDE0-A947-2B7BF3AC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001" y="1315563"/>
              <a:ext cx="4884839" cy="138030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D2D92B-8E05-32CE-5E0F-2A279884F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0925" y="3526010"/>
              <a:ext cx="5204078" cy="127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1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7A7E3-CB04-A24C-B51A-390F6053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06D9A7-3B19-EC45-9027-3FDB09830D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1454</Words>
  <Application>Microsoft Macintosh PowerPoint</Application>
  <PresentationFormat>On-screen Show (4:3)</PresentationFormat>
  <Paragraphs>453</Paragraphs>
  <Slides>64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Consolas</vt:lpstr>
      <vt:lpstr>Gill Sans MT</vt:lpstr>
      <vt:lpstr>LM Roman 10 Italic</vt:lpstr>
      <vt:lpstr>Times New Roman</vt:lpstr>
      <vt:lpstr>Trebuchet MS</vt:lpstr>
      <vt:lpstr>Diseño predeterminado</vt:lpstr>
      <vt:lpstr>PowerPoint Presentation</vt:lpstr>
      <vt:lpstr>Motivation</vt:lpstr>
      <vt:lpstr>PowerPoint Presentation</vt:lpstr>
      <vt:lpstr>PowerPoint Presentation</vt:lpstr>
      <vt:lpstr>CVPR 1991 Best Paper Award</vt:lpstr>
      <vt:lpstr>ECCV 2004</vt:lpstr>
      <vt:lpstr>CVPR 2014</vt:lpstr>
      <vt:lpstr>CVPR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Examples: MNIST</vt:lpstr>
      <vt:lpstr>More Examples: Defects</vt:lpstr>
      <vt:lpstr>More Examples: Cats vs Dogs</vt:lpstr>
      <vt:lpstr>More Examples: Skin Cancer 2</vt:lpstr>
      <vt:lpstr>More Examples: Skin Cancer 7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27</cp:revision>
  <dcterms:created xsi:type="dcterms:W3CDTF">2020-06-03T16:36:13Z</dcterms:created>
  <dcterms:modified xsi:type="dcterms:W3CDTF">2025-09-30T15:58:31Z</dcterms:modified>
</cp:coreProperties>
</file>